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 id="2147483649" r:id="rId2"/>
    <p:sldMasterId id="2147484032" r:id="rId3"/>
    <p:sldMasterId id="2147484043" r:id="rId4"/>
  </p:sldMasterIdLst>
  <p:notesMasterIdLst>
    <p:notesMasterId r:id="rId61"/>
  </p:notesMasterIdLst>
  <p:handoutMasterIdLst>
    <p:handoutMasterId r:id="rId62"/>
  </p:handoutMasterIdLst>
  <p:sldIdLst>
    <p:sldId id="256" r:id="rId5"/>
    <p:sldId id="582" r:id="rId6"/>
    <p:sldId id="678" r:id="rId7"/>
    <p:sldId id="679" r:id="rId8"/>
    <p:sldId id="680" r:id="rId9"/>
    <p:sldId id="681" r:id="rId10"/>
    <p:sldId id="682" r:id="rId11"/>
    <p:sldId id="683" r:id="rId12"/>
    <p:sldId id="684" r:id="rId13"/>
    <p:sldId id="626" r:id="rId14"/>
    <p:sldId id="627" r:id="rId15"/>
    <p:sldId id="628" r:id="rId16"/>
    <p:sldId id="629" r:id="rId17"/>
    <p:sldId id="630" r:id="rId18"/>
    <p:sldId id="632" r:id="rId19"/>
    <p:sldId id="633" r:id="rId20"/>
    <p:sldId id="634" r:id="rId21"/>
    <p:sldId id="635" r:id="rId22"/>
    <p:sldId id="636" r:id="rId23"/>
    <p:sldId id="637" r:id="rId24"/>
    <p:sldId id="638" r:id="rId25"/>
    <p:sldId id="639" r:id="rId26"/>
    <p:sldId id="640" r:id="rId27"/>
    <p:sldId id="641" r:id="rId28"/>
    <p:sldId id="642" r:id="rId29"/>
    <p:sldId id="643" r:id="rId30"/>
    <p:sldId id="644" r:id="rId31"/>
    <p:sldId id="645" r:id="rId32"/>
    <p:sldId id="646" r:id="rId33"/>
    <p:sldId id="647" r:id="rId34"/>
    <p:sldId id="648" r:id="rId35"/>
    <p:sldId id="649" r:id="rId36"/>
    <p:sldId id="650" r:id="rId37"/>
    <p:sldId id="651" r:id="rId38"/>
    <p:sldId id="652" r:id="rId39"/>
    <p:sldId id="653" r:id="rId40"/>
    <p:sldId id="654" r:id="rId41"/>
    <p:sldId id="655" r:id="rId42"/>
    <p:sldId id="656" r:id="rId43"/>
    <p:sldId id="657" r:id="rId44"/>
    <p:sldId id="658" r:id="rId45"/>
    <p:sldId id="659" r:id="rId46"/>
    <p:sldId id="660" r:id="rId47"/>
    <p:sldId id="661" r:id="rId48"/>
    <p:sldId id="662" r:id="rId49"/>
    <p:sldId id="663" r:id="rId50"/>
    <p:sldId id="664" r:id="rId51"/>
    <p:sldId id="665" r:id="rId52"/>
    <p:sldId id="666" r:id="rId53"/>
    <p:sldId id="667" r:id="rId54"/>
    <p:sldId id="668" r:id="rId55"/>
    <p:sldId id="669" r:id="rId56"/>
    <p:sldId id="670" r:id="rId57"/>
    <p:sldId id="671" r:id="rId58"/>
    <p:sldId id="625" r:id="rId59"/>
    <p:sldId id="330" r:id="rId60"/>
  </p:sldIdLst>
  <p:sldSz cx="9144000" cy="6858000" type="screen4x3"/>
  <p:notesSz cx="6858000" cy="9144000"/>
  <p:defaultTextStyle>
    <a:defPPr>
      <a:defRPr lang="zh-CN"/>
    </a:defPPr>
    <a:lvl1pPr algn="l" rtl="0" fontAlgn="base">
      <a:spcBef>
        <a:spcPct val="0"/>
      </a:spcBef>
      <a:spcAft>
        <a:spcPct val="0"/>
      </a:spcAft>
      <a:defRPr sz="2400" b="1" kern="1200">
        <a:solidFill>
          <a:srgbClr val="0000FF"/>
        </a:solidFill>
        <a:latin typeface="Arial" charset="0"/>
        <a:ea typeface="宋体" pitchFamily="2" charset="-122"/>
        <a:cs typeface="+mn-cs"/>
      </a:defRPr>
    </a:lvl1pPr>
    <a:lvl2pPr marL="457200" algn="l" rtl="0" fontAlgn="base">
      <a:spcBef>
        <a:spcPct val="0"/>
      </a:spcBef>
      <a:spcAft>
        <a:spcPct val="0"/>
      </a:spcAft>
      <a:defRPr sz="2400" b="1" kern="1200">
        <a:solidFill>
          <a:srgbClr val="0000FF"/>
        </a:solidFill>
        <a:latin typeface="Arial" charset="0"/>
        <a:ea typeface="宋体" pitchFamily="2" charset="-122"/>
        <a:cs typeface="+mn-cs"/>
      </a:defRPr>
    </a:lvl2pPr>
    <a:lvl3pPr marL="914400" algn="l" rtl="0" fontAlgn="base">
      <a:spcBef>
        <a:spcPct val="0"/>
      </a:spcBef>
      <a:spcAft>
        <a:spcPct val="0"/>
      </a:spcAft>
      <a:defRPr sz="2400" b="1" kern="1200">
        <a:solidFill>
          <a:srgbClr val="0000FF"/>
        </a:solidFill>
        <a:latin typeface="Arial" charset="0"/>
        <a:ea typeface="宋体" pitchFamily="2" charset="-122"/>
        <a:cs typeface="+mn-cs"/>
      </a:defRPr>
    </a:lvl3pPr>
    <a:lvl4pPr marL="1371600" algn="l" rtl="0" fontAlgn="base">
      <a:spcBef>
        <a:spcPct val="0"/>
      </a:spcBef>
      <a:spcAft>
        <a:spcPct val="0"/>
      </a:spcAft>
      <a:defRPr sz="2400" b="1" kern="1200">
        <a:solidFill>
          <a:srgbClr val="0000FF"/>
        </a:solidFill>
        <a:latin typeface="Arial" charset="0"/>
        <a:ea typeface="宋体" pitchFamily="2" charset="-122"/>
        <a:cs typeface="+mn-cs"/>
      </a:defRPr>
    </a:lvl4pPr>
    <a:lvl5pPr marL="1828800" algn="l" rtl="0" fontAlgn="base">
      <a:spcBef>
        <a:spcPct val="0"/>
      </a:spcBef>
      <a:spcAft>
        <a:spcPct val="0"/>
      </a:spcAft>
      <a:defRPr sz="2400" b="1" kern="1200">
        <a:solidFill>
          <a:srgbClr val="0000FF"/>
        </a:solidFill>
        <a:latin typeface="Arial" charset="0"/>
        <a:ea typeface="宋体" pitchFamily="2" charset="-122"/>
        <a:cs typeface="+mn-cs"/>
      </a:defRPr>
    </a:lvl5pPr>
    <a:lvl6pPr marL="2286000" algn="l" defTabSz="914400" rtl="0" eaLnBrk="1" latinLnBrk="0" hangingPunct="1">
      <a:defRPr sz="2400" b="1" kern="1200">
        <a:solidFill>
          <a:srgbClr val="0000FF"/>
        </a:solidFill>
        <a:latin typeface="Arial" charset="0"/>
        <a:ea typeface="宋体" pitchFamily="2" charset="-122"/>
        <a:cs typeface="+mn-cs"/>
      </a:defRPr>
    </a:lvl6pPr>
    <a:lvl7pPr marL="2743200" algn="l" defTabSz="914400" rtl="0" eaLnBrk="1" latinLnBrk="0" hangingPunct="1">
      <a:defRPr sz="2400" b="1" kern="1200">
        <a:solidFill>
          <a:srgbClr val="0000FF"/>
        </a:solidFill>
        <a:latin typeface="Arial" charset="0"/>
        <a:ea typeface="宋体" pitchFamily="2" charset="-122"/>
        <a:cs typeface="+mn-cs"/>
      </a:defRPr>
    </a:lvl7pPr>
    <a:lvl8pPr marL="3200400" algn="l" defTabSz="914400" rtl="0" eaLnBrk="1" latinLnBrk="0" hangingPunct="1">
      <a:defRPr sz="2400" b="1" kern="1200">
        <a:solidFill>
          <a:srgbClr val="0000FF"/>
        </a:solidFill>
        <a:latin typeface="Arial" charset="0"/>
        <a:ea typeface="宋体" pitchFamily="2" charset="-122"/>
        <a:cs typeface="+mn-cs"/>
      </a:defRPr>
    </a:lvl8pPr>
    <a:lvl9pPr marL="3657600" algn="l" defTabSz="914400" rtl="0" eaLnBrk="1" latinLnBrk="0" hangingPunct="1">
      <a:defRPr sz="2400" b="1" kern="1200">
        <a:solidFill>
          <a:srgbClr val="0000FF"/>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B0E6"/>
    <a:srgbClr val="79DBA5"/>
    <a:srgbClr val="62CA46"/>
    <a:srgbClr val="99CCFF"/>
    <a:srgbClr val="00C8C8"/>
    <a:srgbClr val="65C050"/>
    <a:srgbClr val="5DB384"/>
    <a:srgbClr val="5ACE50"/>
    <a:srgbClr val="E2C1B4"/>
    <a:srgbClr val="D3B1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11" autoAdjust="0"/>
    <p:restoredTop sz="91651" autoAdjust="0"/>
  </p:normalViewPr>
  <p:slideViewPr>
    <p:cSldViewPr>
      <p:cViewPr varScale="1">
        <p:scale>
          <a:sx n="67" d="100"/>
          <a:sy n="67" d="100"/>
        </p:scale>
        <p:origin x="142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1" d="100"/>
          <a:sy n="51" d="100"/>
        </p:scale>
        <p:origin x="-2910" y="-96"/>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C000E-3B20-48A3-8620-BDB139012D66}" type="doc">
      <dgm:prSet loTypeId="urn:microsoft.com/office/officeart/2005/8/layout/hierarchy2" loCatId="hierarchy" qsTypeId="urn:microsoft.com/office/officeart/2005/8/quickstyle/3d1" qsCatId="3D" csTypeId="urn:microsoft.com/office/officeart/2005/8/colors/colorful4" csCatId="colorful" phldr="1"/>
      <dgm:spPr/>
      <dgm:t>
        <a:bodyPr/>
        <a:lstStyle/>
        <a:p>
          <a:endParaRPr lang="zh-CN" altLang="en-US"/>
        </a:p>
      </dgm:t>
    </dgm:pt>
    <dgm:pt modelId="{C30B4953-90C5-4314-8B24-1EB01D1D4AD5}">
      <dgm:prSet phldrT="[文本]"/>
      <dgm:spPr/>
      <dgm:t>
        <a:bodyPr/>
        <a:lstStyle/>
        <a:p>
          <a:r>
            <a:rPr lang="zh-CN" altLang="en-US" b="1" dirty="0" smtClean="0">
              <a:solidFill>
                <a:schemeClr val="tx1"/>
              </a:solidFill>
            </a:rPr>
            <a:t>三维数据</a:t>
          </a:r>
          <a:endParaRPr lang="zh-CN" altLang="en-US" b="1" dirty="0">
            <a:solidFill>
              <a:schemeClr val="tx1"/>
            </a:solidFill>
          </a:endParaRPr>
        </a:p>
      </dgm:t>
    </dgm:pt>
    <dgm:pt modelId="{3072525B-51F4-4EBD-B9DB-DC5AF8BD1C84}" type="parTrans" cxnId="{FF2AD979-3AB9-4026-B8EE-74483777EB11}">
      <dgm:prSet/>
      <dgm:spPr/>
      <dgm:t>
        <a:bodyPr/>
        <a:lstStyle/>
        <a:p>
          <a:endParaRPr lang="zh-CN" altLang="en-US" b="1">
            <a:solidFill>
              <a:schemeClr val="tx1"/>
            </a:solidFill>
          </a:endParaRPr>
        </a:p>
      </dgm:t>
    </dgm:pt>
    <dgm:pt modelId="{8E502DC2-7116-4205-BD0B-B0C8F0552DEE}" type="sibTrans" cxnId="{FF2AD979-3AB9-4026-B8EE-74483777EB11}">
      <dgm:prSet/>
      <dgm:spPr/>
      <dgm:t>
        <a:bodyPr/>
        <a:lstStyle/>
        <a:p>
          <a:endParaRPr lang="zh-CN" altLang="en-US" b="1">
            <a:solidFill>
              <a:schemeClr val="tx1"/>
            </a:solidFill>
          </a:endParaRPr>
        </a:p>
      </dgm:t>
    </dgm:pt>
    <dgm:pt modelId="{9820054E-9B11-4664-BD8C-389488485681}">
      <dgm:prSet phldrT="[文本]"/>
      <dgm:spPr/>
      <dgm:t>
        <a:bodyPr/>
        <a:lstStyle/>
        <a:p>
          <a:r>
            <a:rPr lang="en-US" altLang="zh-CN" b="1" dirty="0" smtClean="0">
              <a:solidFill>
                <a:schemeClr val="tx1"/>
              </a:solidFill>
            </a:rPr>
            <a:t>3D</a:t>
          </a:r>
          <a:r>
            <a:rPr lang="zh-CN" altLang="en-US" b="1" dirty="0" smtClean="0">
              <a:solidFill>
                <a:schemeClr val="tx1"/>
              </a:solidFill>
            </a:rPr>
            <a:t>要素数据</a:t>
          </a:r>
          <a:endParaRPr lang="zh-CN" altLang="en-US" b="1" dirty="0">
            <a:solidFill>
              <a:schemeClr val="tx1"/>
            </a:solidFill>
          </a:endParaRPr>
        </a:p>
      </dgm:t>
    </dgm:pt>
    <dgm:pt modelId="{8F670199-6FE4-4E7D-9943-882895E4E72D}" type="parTrans" cxnId="{69A5ABC3-DF48-4218-9B80-0E73DB833397}">
      <dgm:prSet/>
      <dgm:spPr/>
      <dgm:t>
        <a:bodyPr/>
        <a:lstStyle/>
        <a:p>
          <a:endParaRPr lang="zh-CN" altLang="en-US" b="1">
            <a:solidFill>
              <a:schemeClr val="tx1"/>
            </a:solidFill>
          </a:endParaRPr>
        </a:p>
      </dgm:t>
    </dgm:pt>
    <dgm:pt modelId="{E92DE1FC-40C0-4D7D-8C9A-0509C3937426}" type="sibTrans" cxnId="{69A5ABC3-DF48-4218-9B80-0E73DB833397}">
      <dgm:prSet/>
      <dgm:spPr/>
      <dgm:t>
        <a:bodyPr/>
        <a:lstStyle/>
        <a:p>
          <a:endParaRPr lang="zh-CN" altLang="en-US" b="1">
            <a:solidFill>
              <a:schemeClr val="tx1"/>
            </a:solidFill>
          </a:endParaRPr>
        </a:p>
      </dgm:t>
    </dgm:pt>
    <dgm:pt modelId="{B7B5527A-68BE-4BF6-901C-4903FC6C368C}">
      <dgm:prSet phldrT="[文本]"/>
      <dgm:spPr/>
      <dgm:t>
        <a:bodyPr/>
        <a:lstStyle/>
        <a:p>
          <a:r>
            <a:rPr lang="zh-CN" altLang="en-US" b="1" dirty="0" smtClean="0">
              <a:solidFill>
                <a:schemeClr val="tx1"/>
              </a:solidFill>
            </a:rPr>
            <a:t>三维点</a:t>
          </a:r>
          <a:endParaRPr lang="zh-CN" altLang="en-US" b="1" dirty="0">
            <a:solidFill>
              <a:schemeClr val="tx1"/>
            </a:solidFill>
          </a:endParaRPr>
        </a:p>
      </dgm:t>
    </dgm:pt>
    <dgm:pt modelId="{92312184-4F9A-4599-A828-DFCD05EA63BA}" type="parTrans" cxnId="{3FAB6F82-2BBB-4B38-8729-5ADD175BC31F}">
      <dgm:prSet/>
      <dgm:spPr/>
      <dgm:t>
        <a:bodyPr/>
        <a:lstStyle/>
        <a:p>
          <a:endParaRPr lang="zh-CN" altLang="en-US" b="1">
            <a:solidFill>
              <a:schemeClr val="tx1"/>
            </a:solidFill>
          </a:endParaRPr>
        </a:p>
      </dgm:t>
    </dgm:pt>
    <dgm:pt modelId="{AFC23330-40C7-4D44-A11C-BDFD98EF8FCD}" type="sibTrans" cxnId="{3FAB6F82-2BBB-4B38-8729-5ADD175BC31F}">
      <dgm:prSet/>
      <dgm:spPr/>
      <dgm:t>
        <a:bodyPr/>
        <a:lstStyle/>
        <a:p>
          <a:endParaRPr lang="zh-CN" altLang="en-US" b="1">
            <a:solidFill>
              <a:schemeClr val="tx1"/>
            </a:solidFill>
          </a:endParaRPr>
        </a:p>
      </dgm:t>
    </dgm:pt>
    <dgm:pt modelId="{3AEF0AB4-5C5D-42D5-8409-613973694D44}">
      <dgm:prSet phldrT="[文本]"/>
      <dgm:spPr/>
      <dgm:t>
        <a:bodyPr/>
        <a:lstStyle/>
        <a:p>
          <a:r>
            <a:rPr lang="zh-CN" altLang="en-US" b="1" dirty="0" smtClean="0">
              <a:solidFill>
                <a:schemeClr val="tx1"/>
              </a:solidFill>
            </a:rPr>
            <a:t>三维线</a:t>
          </a:r>
          <a:endParaRPr lang="zh-CN" altLang="en-US" b="1" dirty="0">
            <a:solidFill>
              <a:schemeClr val="tx1"/>
            </a:solidFill>
          </a:endParaRPr>
        </a:p>
      </dgm:t>
    </dgm:pt>
    <dgm:pt modelId="{826DB36B-966A-4CF7-AF7D-3E728F1E72BC}" type="parTrans" cxnId="{18671D28-2754-469C-B916-FFD22B5579F3}">
      <dgm:prSet/>
      <dgm:spPr/>
      <dgm:t>
        <a:bodyPr/>
        <a:lstStyle/>
        <a:p>
          <a:endParaRPr lang="zh-CN" altLang="en-US" b="1">
            <a:solidFill>
              <a:schemeClr val="tx1"/>
            </a:solidFill>
          </a:endParaRPr>
        </a:p>
      </dgm:t>
    </dgm:pt>
    <dgm:pt modelId="{71E4F32F-4B9E-4119-AE78-C37BECFC3A45}" type="sibTrans" cxnId="{18671D28-2754-469C-B916-FFD22B5579F3}">
      <dgm:prSet/>
      <dgm:spPr/>
      <dgm:t>
        <a:bodyPr/>
        <a:lstStyle/>
        <a:p>
          <a:endParaRPr lang="zh-CN" altLang="en-US" b="1">
            <a:solidFill>
              <a:schemeClr val="tx1"/>
            </a:solidFill>
          </a:endParaRPr>
        </a:p>
      </dgm:t>
    </dgm:pt>
    <dgm:pt modelId="{7FBA6577-3D3C-48BC-8FAF-5A2304D68846}">
      <dgm:prSet phldrT="[文本]"/>
      <dgm:spPr/>
      <dgm:t>
        <a:bodyPr/>
        <a:lstStyle/>
        <a:p>
          <a:r>
            <a:rPr lang="zh-CN" altLang="en-US" b="1" dirty="0" smtClean="0">
              <a:solidFill>
                <a:schemeClr val="tx1"/>
              </a:solidFill>
            </a:rPr>
            <a:t>表面数据</a:t>
          </a:r>
          <a:endParaRPr lang="zh-CN" altLang="en-US" b="1" dirty="0">
            <a:solidFill>
              <a:schemeClr val="tx1"/>
            </a:solidFill>
          </a:endParaRPr>
        </a:p>
      </dgm:t>
    </dgm:pt>
    <dgm:pt modelId="{134001D2-66EA-43CB-B25E-FCDD4E091821}" type="parTrans" cxnId="{0826C457-7C3E-48E6-AD5F-F2236DA220D2}">
      <dgm:prSet/>
      <dgm:spPr/>
      <dgm:t>
        <a:bodyPr/>
        <a:lstStyle/>
        <a:p>
          <a:endParaRPr lang="zh-CN" altLang="en-US" b="1">
            <a:solidFill>
              <a:schemeClr val="tx1"/>
            </a:solidFill>
          </a:endParaRPr>
        </a:p>
      </dgm:t>
    </dgm:pt>
    <dgm:pt modelId="{EF7BB1E1-D5D6-4C17-AF58-ABC1724E6377}" type="sibTrans" cxnId="{0826C457-7C3E-48E6-AD5F-F2236DA220D2}">
      <dgm:prSet/>
      <dgm:spPr/>
      <dgm:t>
        <a:bodyPr/>
        <a:lstStyle/>
        <a:p>
          <a:endParaRPr lang="zh-CN" altLang="en-US" b="1">
            <a:solidFill>
              <a:schemeClr val="tx1"/>
            </a:solidFill>
          </a:endParaRPr>
        </a:p>
      </dgm:t>
    </dgm:pt>
    <dgm:pt modelId="{CB5369C6-917D-47F9-A132-1F1C5092236D}">
      <dgm:prSet phldrT="[文本]"/>
      <dgm:spPr/>
      <dgm:t>
        <a:bodyPr/>
        <a:lstStyle/>
        <a:p>
          <a:r>
            <a:rPr lang="zh-CN" altLang="en-US" b="1" dirty="0" smtClean="0">
              <a:solidFill>
                <a:schemeClr val="tx1"/>
              </a:solidFill>
            </a:rPr>
            <a:t>栅格表面</a:t>
          </a:r>
          <a:endParaRPr lang="zh-CN" altLang="en-US" b="1" dirty="0">
            <a:solidFill>
              <a:schemeClr val="tx1"/>
            </a:solidFill>
          </a:endParaRPr>
        </a:p>
      </dgm:t>
    </dgm:pt>
    <dgm:pt modelId="{01EC54AD-2FD3-4519-923C-54CC91FBDBD5}" type="parTrans" cxnId="{F5B1A22B-A700-4ED3-AD93-ACD1748B8902}">
      <dgm:prSet/>
      <dgm:spPr/>
      <dgm:t>
        <a:bodyPr/>
        <a:lstStyle/>
        <a:p>
          <a:endParaRPr lang="zh-CN" altLang="en-US" b="1">
            <a:solidFill>
              <a:schemeClr val="tx1"/>
            </a:solidFill>
          </a:endParaRPr>
        </a:p>
      </dgm:t>
    </dgm:pt>
    <dgm:pt modelId="{4A375185-0D7C-427B-A7A6-08A76E127547}" type="sibTrans" cxnId="{F5B1A22B-A700-4ED3-AD93-ACD1748B8902}">
      <dgm:prSet/>
      <dgm:spPr/>
      <dgm:t>
        <a:bodyPr/>
        <a:lstStyle/>
        <a:p>
          <a:endParaRPr lang="zh-CN" altLang="en-US" b="1">
            <a:solidFill>
              <a:schemeClr val="tx1"/>
            </a:solidFill>
          </a:endParaRPr>
        </a:p>
      </dgm:t>
    </dgm:pt>
    <dgm:pt modelId="{A9BCD214-371A-4E8D-8DFF-2287DF7A54B9}">
      <dgm:prSet phldrT="[文本]"/>
      <dgm:spPr/>
      <dgm:t>
        <a:bodyPr/>
        <a:lstStyle/>
        <a:p>
          <a:r>
            <a:rPr lang="zh-CN" altLang="en-US" b="1" dirty="0" smtClean="0">
              <a:solidFill>
                <a:schemeClr val="tx1"/>
              </a:solidFill>
            </a:rPr>
            <a:t>多面体</a:t>
          </a:r>
          <a:endParaRPr lang="zh-CN" altLang="en-US" b="1" dirty="0">
            <a:solidFill>
              <a:schemeClr val="tx1"/>
            </a:solidFill>
          </a:endParaRPr>
        </a:p>
      </dgm:t>
    </dgm:pt>
    <dgm:pt modelId="{03CD2093-7BAE-4DC1-9B94-287A8728B8A6}" type="parTrans" cxnId="{C9080FFC-1C13-4678-9DF3-C72A7F136138}">
      <dgm:prSet/>
      <dgm:spPr/>
      <dgm:t>
        <a:bodyPr/>
        <a:lstStyle/>
        <a:p>
          <a:endParaRPr lang="zh-CN" altLang="en-US" b="1">
            <a:solidFill>
              <a:schemeClr val="tx1"/>
            </a:solidFill>
          </a:endParaRPr>
        </a:p>
      </dgm:t>
    </dgm:pt>
    <dgm:pt modelId="{EFFAB551-C200-4E38-A86F-F696AA4A388B}" type="sibTrans" cxnId="{C9080FFC-1C13-4678-9DF3-C72A7F136138}">
      <dgm:prSet/>
      <dgm:spPr/>
      <dgm:t>
        <a:bodyPr/>
        <a:lstStyle/>
        <a:p>
          <a:endParaRPr lang="zh-CN" altLang="en-US" b="1">
            <a:solidFill>
              <a:schemeClr val="tx1"/>
            </a:solidFill>
          </a:endParaRPr>
        </a:p>
      </dgm:t>
    </dgm:pt>
    <dgm:pt modelId="{7AB72504-2D1A-4B09-B52C-7565960D48E1}">
      <dgm:prSet phldrT="[文本]"/>
      <dgm:spPr/>
      <dgm:t>
        <a:bodyPr/>
        <a:lstStyle/>
        <a:p>
          <a:r>
            <a:rPr lang="en-US" altLang="zh-CN" b="1" dirty="0" smtClean="0">
              <a:solidFill>
                <a:schemeClr val="tx1"/>
              </a:solidFill>
            </a:rPr>
            <a:t>TIN</a:t>
          </a:r>
          <a:endParaRPr lang="zh-CN" altLang="en-US" b="1" dirty="0">
            <a:solidFill>
              <a:schemeClr val="tx1"/>
            </a:solidFill>
          </a:endParaRPr>
        </a:p>
      </dgm:t>
    </dgm:pt>
    <dgm:pt modelId="{8D36B8A1-2CAF-4FEE-853E-A9A3FD7FD594}" type="parTrans" cxnId="{93E8BDAF-26DE-4A7B-B063-037C21BF533D}">
      <dgm:prSet/>
      <dgm:spPr/>
      <dgm:t>
        <a:bodyPr/>
        <a:lstStyle/>
        <a:p>
          <a:endParaRPr lang="zh-CN" altLang="en-US" b="1">
            <a:solidFill>
              <a:schemeClr val="tx1"/>
            </a:solidFill>
          </a:endParaRPr>
        </a:p>
      </dgm:t>
    </dgm:pt>
    <dgm:pt modelId="{5C8BDBC0-255D-4166-8B83-A19781E69E25}" type="sibTrans" cxnId="{93E8BDAF-26DE-4A7B-B063-037C21BF533D}">
      <dgm:prSet/>
      <dgm:spPr/>
      <dgm:t>
        <a:bodyPr/>
        <a:lstStyle/>
        <a:p>
          <a:endParaRPr lang="zh-CN" altLang="en-US" b="1">
            <a:solidFill>
              <a:schemeClr val="tx1"/>
            </a:solidFill>
          </a:endParaRPr>
        </a:p>
      </dgm:t>
    </dgm:pt>
    <dgm:pt modelId="{47BB5D81-97FC-4DA5-B28E-C65410F639BA}">
      <dgm:prSet phldrT="[文本]"/>
      <dgm:spPr/>
      <dgm:t>
        <a:bodyPr/>
        <a:lstStyle/>
        <a:p>
          <a:r>
            <a:rPr lang="en-US" altLang="zh-CN" b="1" dirty="0" smtClean="0">
              <a:solidFill>
                <a:schemeClr val="tx1"/>
              </a:solidFill>
            </a:rPr>
            <a:t>Terrain</a:t>
          </a:r>
          <a:endParaRPr lang="zh-CN" altLang="en-US" b="1" dirty="0">
            <a:solidFill>
              <a:schemeClr val="tx1"/>
            </a:solidFill>
          </a:endParaRPr>
        </a:p>
      </dgm:t>
    </dgm:pt>
    <dgm:pt modelId="{080826A4-899C-4A67-B569-A8E99FEE7189}" type="parTrans" cxnId="{415E5F19-0750-475F-9DD0-887FC7E59E16}">
      <dgm:prSet/>
      <dgm:spPr/>
      <dgm:t>
        <a:bodyPr/>
        <a:lstStyle/>
        <a:p>
          <a:endParaRPr lang="zh-CN" altLang="en-US" b="1">
            <a:solidFill>
              <a:schemeClr val="tx1"/>
            </a:solidFill>
          </a:endParaRPr>
        </a:p>
      </dgm:t>
    </dgm:pt>
    <dgm:pt modelId="{4C64EC33-71B9-4ABE-A582-50BDADAC908A}" type="sibTrans" cxnId="{415E5F19-0750-475F-9DD0-887FC7E59E16}">
      <dgm:prSet/>
      <dgm:spPr/>
      <dgm:t>
        <a:bodyPr/>
        <a:lstStyle/>
        <a:p>
          <a:endParaRPr lang="zh-CN" altLang="en-US" b="1">
            <a:solidFill>
              <a:schemeClr val="tx1"/>
            </a:solidFill>
          </a:endParaRPr>
        </a:p>
      </dgm:t>
    </dgm:pt>
    <dgm:pt modelId="{4D95F39C-8B2B-4D14-B86C-A1AE2E220609}" type="pres">
      <dgm:prSet presAssocID="{A6AC000E-3B20-48A3-8620-BDB139012D66}" presName="diagram" presStyleCnt="0">
        <dgm:presLayoutVars>
          <dgm:chPref val="1"/>
          <dgm:dir/>
          <dgm:animOne val="branch"/>
          <dgm:animLvl val="lvl"/>
          <dgm:resizeHandles val="exact"/>
        </dgm:presLayoutVars>
      </dgm:prSet>
      <dgm:spPr/>
      <dgm:t>
        <a:bodyPr/>
        <a:lstStyle/>
        <a:p>
          <a:endParaRPr lang="zh-CN" altLang="en-US"/>
        </a:p>
      </dgm:t>
    </dgm:pt>
    <dgm:pt modelId="{AFF56907-A86A-4DD6-818D-9F3503ACE50E}" type="pres">
      <dgm:prSet presAssocID="{C30B4953-90C5-4314-8B24-1EB01D1D4AD5}" presName="root1" presStyleCnt="0"/>
      <dgm:spPr/>
    </dgm:pt>
    <dgm:pt modelId="{A058854B-D34B-4069-AF44-2B4DF0CFB4AF}" type="pres">
      <dgm:prSet presAssocID="{C30B4953-90C5-4314-8B24-1EB01D1D4AD5}" presName="LevelOneTextNode" presStyleLbl="node0" presStyleIdx="0" presStyleCnt="1">
        <dgm:presLayoutVars>
          <dgm:chPref val="3"/>
        </dgm:presLayoutVars>
      </dgm:prSet>
      <dgm:spPr/>
      <dgm:t>
        <a:bodyPr/>
        <a:lstStyle/>
        <a:p>
          <a:endParaRPr lang="zh-CN" altLang="en-US"/>
        </a:p>
      </dgm:t>
    </dgm:pt>
    <dgm:pt modelId="{2E7B6DD9-FD52-4514-B10C-EA71BC17AD4C}" type="pres">
      <dgm:prSet presAssocID="{C30B4953-90C5-4314-8B24-1EB01D1D4AD5}" presName="level2hierChild" presStyleCnt="0"/>
      <dgm:spPr/>
    </dgm:pt>
    <dgm:pt modelId="{DD1A059F-0C0A-47B1-A163-F021CD3B799F}" type="pres">
      <dgm:prSet presAssocID="{8F670199-6FE4-4E7D-9943-882895E4E72D}" presName="conn2-1" presStyleLbl="parChTrans1D2" presStyleIdx="0" presStyleCnt="2"/>
      <dgm:spPr/>
      <dgm:t>
        <a:bodyPr/>
        <a:lstStyle/>
        <a:p>
          <a:endParaRPr lang="zh-CN" altLang="en-US"/>
        </a:p>
      </dgm:t>
    </dgm:pt>
    <dgm:pt modelId="{D19C0F78-F4C1-41C2-BCAF-755B6EB729C9}" type="pres">
      <dgm:prSet presAssocID="{8F670199-6FE4-4E7D-9943-882895E4E72D}" presName="connTx" presStyleLbl="parChTrans1D2" presStyleIdx="0" presStyleCnt="2"/>
      <dgm:spPr/>
      <dgm:t>
        <a:bodyPr/>
        <a:lstStyle/>
        <a:p>
          <a:endParaRPr lang="zh-CN" altLang="en-US"/>
        </a:p>
      </dgm:t>
    </dgm:pt>
    <dgm:pt modelId="{BC4FFCF3-ABFA-4263-92B9-2831F0FD84A8}" type="pres">
      <dgm:prSet presAssocID="{9820054E-9B11-4664-BD8C-389488485681}" presName="root2" presStyleCnt="0"/>
      <dgm:spPr/>
    </dgm:pt>
    <dgm:pt modelId="{55D3636B-00C5-4329-8AAD-D86C4CDBD472}" type="pres">
      <dgm:prSet presAssocID="{9820054E-9B11-4664-BD8C-389488485681}" presName="LevelTwoTextNode" presStyleLbl="node2" presStyleIdx="0" presStyleCnt="2">
        <dgm:presLayoutVars>
          <dgm:chPref val="3"/>
        </dgm:presLayoutVars>
      </dgm:prSet>
      <dgm:spPr/>
      <dgm:t>
        <a:bodyPr/>
        <a:lstStyle/>
        <a:p>
          <a:endParaRPr lang="zh-CN" altLang="en-US"/>
        </a:p>
      </dgm:t>
    </dgm:pt>
    <dgm:pt modelId="{7020927C-355B-43AD-A94A-0513C60097BA}" type="pres">
      <dgm:prSet presAssocID="{9820054E-9B11-4664-BD8C-389488485681}" presName="level3hierChild" presStyleCnt="0"/>
      <dgm:spPr/>
    </dgm:pt>
    <dgm:pt modelId="{3861FEC5-439F-4CEE-9FEC-88CBF4B02E1C}" type="pres">
      <dgm:prSet presAssocID="{92312184-4F9A-4599-A828-DFCD05EA63BA}" presName="conn2-1" presStyleLbl="parChTrans1D3" presStyleIdx="0" presStyleCnt="6"/>
      <dgm:spPr/>
      <dgm:t>
        <a:bodyPr/>
        <a:lstStyle/>
        <a:p>
          <a:endParaRPr lang="zh-CN" altLang="en-US"/>
        </a:p>
      </dgm:t>
    </dgm:pt>
    <dgm:pt modelId="{D1954DA3-565B-44DB-91BF-23D7B8F2863B}" type="pres">
      <dgm:prSet presAssocID="{92312184-4F9A-4599-A828-DFCD05EA63BA}" presName="connTx" presStyleLbl="parChTrans1D3" presStyleIdx="0" presStyleCnt="6"/>
      <dgm:spPr/>
      <dgm:t>
        <a:bodyPr/>
        <a:lstStyle/>
        <a:p>
          <a:endParaRPr lang="zh-CN" altLang="en-US"/>
        </a:p>
      </dgm:t>
    </dgm:pt>
    <dgm:pt modelId="{FBF29E5D-8BA4-4199-969E-AB465B2B079A}" type="pres">
      <dgm:prSet presAssocID="{B7B5527A-68BE-4BF6-901C-4903FC6C368C}" presName="root2" presStyleCnt="0"/>
      <dgm:spPr/>
    </dgm:pt>
    <dgm:pt modelId="{4C625E36-7CF2-43A1-97DD-B02AB836A381}" type="pres">
      <dgm:prSet presAssocID="{B7B5527A-68BE-4BF6-901C-4903FC6C368C}" presName="LevelTwoTextNode" presStyleLbl="node3" presStyleIdx="0" presStyleCnt="6">
        <dgm:presLayoutVars>
          <dgm:chPref val="3"/>
        </dgm:presLayoutVars>
      </dgm:prSet>
      <dgm:spPr/>
      <dgm:t>
        <a:bodyPr/>
        <a:lstStyle/>
        <a:p>
          <a:endParaRPr lang="zh-CN" altLang="en-US"/>
        </a:p>
      </dgm:t>
    </dgm:pt>
    <dgm:pt modelId="{2D20BCA3-F3B2-43D3-8429-AEA9BE2F05D1}" type="pres">
      <dgm:prSet presAssocID="{B7B5527A-68BE-4BF6-901C-4903FC6C368C}" presName="level3hierChild" presStyleCnt="0"/>
      <dgm:spPr/>
    </dgm:pt>
    <dgm:pt modelId="{A88A1148-3283-4D35-96CF-A32C3573F4E3}" type="pres">
      <dgm:prSet presAssocID="{826DB36B-966A-4CF7-AF7D-3E728F1E72BC}" presName="conn2-1" presStyleLbl="parChTrans1D3" presStyleIdx="1" presStyleCnt="6"/>
      <dgm:spPr/>
      <dgm:t>
        <a:bodyPr/>
        <a:lstStyle/>
        <a:p>
          <a:endParaRPr lang="zh-CN" altLang="en-US"/>
        </a:p>
      </dgm:t>
    </dgm:pt>
    <dgm:pt modelId="{FC96AA0B-5231-4149-A23F-460590E92EA4}" type="pres">
      <dgm:prSet presAssocID="{826DB36B-966A-4CF7-AF7D-3E728F1E72BC}" presName="connTx" presStyleLbl="parChTrans1D3" presStyleIdx="1" presStyleCnt="6"/>
      <dgm:spPr/>
      <dgm:t>
        <a:bodyPr/>
        <a:lstStyle/>
        <a:p>
          <a:endParaRPr lang="zh-CN" altLang="en-US"/>
        </a:p>
      </dgm:t>
    </dgm:pt>
    <dgm:pt modelId="{6BD1D5F6-0942-4AB8-857F-7A192741E1A6}" type="pres">
      <dgm:prSet presAssocID="{3AEF0AB4-5C5D-42D5-8409-613973694D44}" presName="root2" presStyleCnt="0"/>
      <dgm:spPr/>
    </dgm:pt>
    <dgm:pt modelId="{BAAC2641-6727-4BB8-99A2-BB2D64479598}" type="pres">
      <dgm:prSet presAssocID="{3AEF0AB4-5C5D-42D5-8409-613973694D44}" presName="LevelTwoTextNode" presStyleLbl="node3" presStyleIdx="1" presStyleCnt="6">
        <dgm:presLayoutVars>
          <dgm:chPref val="3"/>
        </dgm:presLayoutVars>
      </dgm:prSet>
      <dgm:spPr/>
      <dgm:t>
        <a:bodyPr/>
        <a:lstStyle/>
        <a:p>
          <a:endParaRPr lang="zh-CN" altLang="en-US"/>
        </a:p>
      </dgm:t>
    </dgm:pt>
    <dgm:pt modelId="{8B29AEF5-0D9A-48B8-A38A-5239A7030DA4}" type="pres">
      <dgm:prSet presAssocID="{3AEF0AB4-5C5D-42D5-8409-613973694D44}" presName="level3hierChild" presStyleCnt="0"/>
      <dgm:spPr/>
    </dgm:pt>
    <dgm:pt modelId="{F914E1E8-F8C7-49D4-9E06-2E489A02E6B1}" type="pres">
      <dgm:prSet presAssocID="{03CD2093-7BAE-4DC1-9B94-287A8728B8A6}" presName="conn2-1" presStyleLbl="parChTrans1D3" presStyleIdx="2" presStyleCnt="6"/>
      <dgm:spPr/>
      <dgm:t>
        <a:bodyPr/>
        <a:lstStyle/>
        <a:p>
          <a:endParaRPr lang="zh-CN" altLang="en-US"/>
        </a:p>
      </dgm:t>
    </dgm:pt>
    <dgm:pt modelId="{DE787BD3-2C9B-4C13-B6CF-051C5603A901}" type="pres">
      <dgm:prSet presAssocID="{03CD2093-7BAE-4DC1-9B94-287A8728B8A6}" presName="connTx" presStyleLbl="parChTrans1D3" presStyleIdx="2" presStyleCnt="6"/>
      <dgm:spPr/>
      <dgm:t>
        <a:bodyPr/>
        <a:lstStyle/>
        <a:p>
          <a:endParaRPr lang="zh-CN" altLang="en-US"/>
        </a:p>
      </dgm:t>
    </dgm:pt>
    <dgm:pt modelId="{05058AB0-5BFB-4955-8820-DC659DBC7F6B}" type="pres">
      <dgm:prSet presAssocID="{A9BCD214-371A-4E8D-8DFF-2287DF7A54B9}" presName="root2" presStyleCnt="0"/>
      <dgm:spPr/>
    </dgm:pt>
    <dgm:pt modelId="{AD5B8D63-50CE-46A4-A305-A7ED0B5719DA}" type="pres">
      <dgm:prSet presAssocID="{A9BCD214-371A-4E8D-8DFF-2287DF7A54B9}" presName="LevelTwoTextNode" presStyleLbl="node3" presStyleIdx="2" presStyleCnt="6">
        <dgm:presLayoutVars>
          <dgm:chPref val="3"/>
        </dgm:presLayoutVars>
      </dgm:prSet>
      <dgm:spPr/>
      <dgm:t>
        <a:bodyPr/>
        <a:lstStyle/>
        <a:p>
          <a:endParaRPr lang="zh-CN" altLang="en-US"/>
        </a:p>
      </dgm:t>
    </dgm:pt>
    <dgm:pt modelId="{550C0B1F-BFDA-4F2E-ACC2-4706F9F9F2D8}" type="pres">
      <dgm:prSet presAssocID="{A9BCD214-371A-4E8D-8DFF-2287DF7A54B9}" presName="level3hierChild" presStyleCnt="0"/>
      <dgm:spPr/>
    </dgm:pt>
    <dgm:pt modelId="{5D1407CA-6D59-4139-A7D8-D4697904AFAD}" type="pres">
      <dgm:prSet presAssocID="{134001D2-66EA-43CB-B25E-FCDD4E091821}" presName="conn2-1" presStyleLbl="parChTrans1D2" presStyleIdx="1" presStyleCnt="2"/>
      <dgm:spPr/>
      <dgm:t>
        <a:bodyPr/>
        <a:lstStyle/>
        <a:p>
          <a:endParaRPr lang="zh-CN" altLang="en-US"/>
        </a:p>
      </dgm:t>
    </dgm:pt>
    <dgm:pt modelId="{A497EB1B-B40F-4921-B7AC-969F043E3C1F}" type="pres">
      <dgm:prSet presAssocID="{134001D2-66EA-43CB-B25E-FCDD4E091821}" presName="connTx" presStyleLbl="parChTrans1D2" presStyleIdx="1" presStyleCnt="2"/>
      <dgm:spPr/>
      <dgm:t>
        <a:bodyPr/>
        <a:lstStyle/>
        <a:p>
          <a:endParaRPr lang="zh-CN" altLang="en-US"/>
        </a:p>
      </dgm:t>
    </dgm:pt>
    <dgm:pt modelId="{8AF8F742-D5F3-4050-BA61-EF7C26EA93D0}" type="pres">
      <dgm:prSet presAssocID="{7FBA6577-3D3C-48BC-8FAF-5A2304D68846}" presName="root2" presStyleCnt="0"/>
      <dgm:spPr/>
    </dgm:pt>
    <dgm:pt modelId="{1682B541-0F9C-4884-BFFB-6A8279721027}" type="pres">
      <dgm:prSet presAssocID="{7FBA6577-3D3C-48BC-8FAF-5A2304D68846}" presName="LevelTwoTextNode" presStyleLbl="node2" presStyleIdx="1" presStyleCnt="2">
        <dgm:presLayoutVars>
          <dgm:chPref val="3"/>
        </dgm:presLayoutVars>
      </dgm:prSet>
      <dgm:spPr/>
      <dgm:t>
        <a:bodyPr/>
        <a:lstStyle/>
        <a:p>
          <a:endParaRPr lang="zh-CN" altLang="en-US"/>
        </a:p>
      </dgm:t>
    </dgm:pt>
    <dgm:pt modelId="{7B1A249B-30B7-43D8-8BA3-83FD815514E9}" type="pres">
      <dgm:prSet presAssocID="{7FBA6577-3D3C-48BC-8FAF-5A2304D68846}" presName="level3hierChild" presStyleCnt="0"/>
      <dgm:spPr/>
    </dgm:pt>
    <dgm:pt modelId="{94952D97-DEFC-4521-B9B1-1DFCBC05C6EF}" type="pres">
      <dgm:prSet presAssocID="{01EC54AD-2FD3-4519-923C-54CC91FBDBD5}" presName="conn2-1" presStyleLbl="parChTrans1D3" presStyleIdx="3" presStyleCnt="6"/>
      <dgm:spPr/>
      <dgm:t>
        <a:bodyPr/>
        <a:lstStyle/>
        <a:p>
          <a:endParaRPr lang="zh-CN" altLang="en-US"/>
        </a:p>
      </dgm:t>
    </dgm:pt>
    <dgm:pt modelId="{62A37CDA-3AB7-4286-ACD1-10B6166D6D9C}" type="pres">
      <dgm:prSet presAssocID="{01EC54AD-2FD3-4519-923C-54CC91FBDBD5}" presName="connTx" presStyleLbl="parChTrans1D3" presStyleIdx="3" presStyleCnt="6"/>
      <dgm:spPr/>
      <dgm:t>
        <a:bodyPr/>
        <a:lstStyle/>
        <a:p>
          <a:endParaRPr lang="zh-CN" altLang="en-US"/>
        </a:p>
      </dgm:t>
    </dgm:pt>
    <dgm:pt modelId="{751FFDF7-1206-4EC2-9C38-9BD4D607594E}" type="pres">
      <dgm:prSet presAssocID="{CB5369C6-917D-47F9-A132-1F1C5092236D}" presName="root2" presStyleCnt="0"/>
      <dgm:spPr/>
    </dgm:pt>
    <dgm:pt modelId="{8F765590-3B63-4F2E-9EF5-466D0C14F8B3}" type="pres">
      <dgm:prSet presAssocID="{CB5369C6-917D-47F9-A132-1F1C5092236D}" presName="LevelTwoTextNode" presStyleLbl="node3" presStyleIdx="3" presStyleCnt="6">
        <dgm:presLayoutVars>
          <dgm:chPref val="3"/>
        </dgm:presLayoutVars>
      </dgm:prSet>
      <dgm:spPr/>
      <dgm:t>
        <a:bodyPr/>
        <a:lstStyle/>
        <a:p>
          <a:endParaRPr lang="zh-CN" altLang="en-US"/>
        </a:p>
      </dgm:t>
    </dgm:pt>
    <dgm:pt modelId="{D0C1CA41-056B-4C92-A1DC-AAADA0994033}" type="pres">
      <dgm:prSet presAssocID="{CB5369C6-917D-47F9-A132-1F1C5092236D}" presName="level3hierChild" presStyleCnt="0"/>
      <dgm:spPr/>
    </dgm:pt>
    <dgm:pt modelId="{48371340-37FA-4BE1-BF8C-6C5AF123C17C}" type="pres">
      <dgm:prSet presAssocID="{8D36B8A1-2CAF-4FEE-853E-A9A3FD7FD594}" presName="conn2-1" presStyleLbl="parChTrans1D3" presStyleIdx="4" presStyleCnt="6"/>
      <dgm:spPr/>
      <dgm:t>
        <a:bodyPr/>
        <a:lstStyle/>
        <a:p>
          <a:endParaRPr lang="zh-CN" altLang="en-US"/>
        </a:p>
      </dgm:t>
    </dgm:pt>
    <dgm:pt modelId="{3DBBAACF-A5C0-47E7-BF80-154F266112AE}" type="pres">
      <dgm:prSet presAssocID="{8D36B8A1-2CAF-4FEE-853E-A9A3FD7FD594}" presName="connTx" presStyleLbl="parChTrans1D3" presStyleIdx="4" presStyleCnt="6"/>
      <dgm:spPr/>
      <dgm:t>
        <a:bodyPr/>
        <a:lstStyle/>
        <a:p>
          <a:endParaRPr lang="zh-CN" altLang="en-US"/>
        </a:p>
      </dgm:t>
    </dgm:pt>
    <dgm:pt modelId="{E70B5378-EFDE-4CF4-A341-D296DAA0427A}" type="pres">
      <dgm:prSet presAssocID="{7AB72504-2D1A-4B09-B52C-7565960D48E1}" presName="root2" presStyleCnt="0"/>
      <dgm:spPr/>
    </dgm:pt>
    <dgm:pt modelId="{9C384AF8-107C-41C3-8C92-A66865065A21}" type="pres">
      <dgm:prSet presAssocID="{7AB72504-2D1A-4B09-B52C-7565960D48E1}" presName="LevelTwoTextNode" presStyleLbl="node3" presStyleIdx="4" presStyleCnt="6">
        <dgm:presLayoutVars>
          <dgm:chPref val="3"/>
        </dgm:presLayoutVars>
      </dgm:prSet>
      <dgm:spPr/>
      <dgm:t>
        <a:bodyPr/>
        <a:lstStyle/>
        <a:p>
          <a:endParaRPr lang="zh-CN" altLang="en-US"/>
        </a:p>
      </dgm:t>
    </dgm:pt>
    <dgm:pt modelId="{C902033B-B1C5-4CA3-8F27-00AEDD1BC5F1}" type="pres">
      <dgm:prSet presAssocID="{7AB72504-2D1A-4B09-B52C-7565960D48E1}" presName="level3hierChild" presStyleCnt="0"/>
      <dgm:spPr/>
    </dgm:pt>
    <dgm:pt modelId="{16B08E72-3BC4-4FE8-8AD8-A5B599201D8C}" type="pres">
      <dgm:prSet presAssocID="{080826A4-899C-4A67-B569-A8E99FEE7189}" presName="conn2-1" presStyleLbl="parChTrans1D3" presStyleIdx="5" presStyleCnt="6"/>
      <dgm:spPr/>
      <dgm:t>
        <a:bodyPr/>
        <a:lstStyle/>
        <a:p>
          <a:endParaRPr lang="zh-CN" altLang="en-US"/>
        </a:p>
      </dgm:t>
    </dgm:pt>
    <dgm:pt modelId="{992FA4D6-089F-4F74-B87D-F753258203E3}" type="pres">
      <dgm:prSet presAssocID="{080826A4-899C-4A67-B569-A8E99FEE7189}" presName="connTx" presStyleLbl="parChTrans1D3" presStyleIdx="5" presStyleCnt="6"/>
      <dgm:spPr/>
      <dgm:t>
        <a:bodyPr/>
        <a:lstStyle/>
        <a:p>
          <a:endParaRPr lang="zh-CN" altLang="en-US"/>
        </a:p>
      </dgm:t>
    </dgm:pt>
    <dgm:pt modelId="{DAA903D6-1D39-43DA-8BF4-BDE1C8466781}" type="pres">
      <dgm:prSet presAssocID="{47BB5D81-97FC-4DA5-B28E-C65410F639BA}" presName="root2" presStyleCnt="0"/>
      <dgm:spPr/>
    </dgm:pt>
    <dgm:pt modelId="{ECADE738-C6F4-4F42-8449-BD476CF78CC9}" type="pres">
      <dgm:prSet presAssocID="{47BB5D81-97FC-4DA5-B28E-C65410F639BA}" presName="LevelTwoTextNode" presStyleLbl="node3" presStyleIdx="5" presStyleCnt="6">
        <dgm:presLayoutVars>
          <dgm:chPref val="3"/>
        </dgm:presLayoutVars>
      </dgm:prSet>
      <dgm:spPr/>
      <dgm:t>
        <a:bodyPr/>
        <a:lstStyle/>
        <a:p>
          <a:endParaRPr lang="zh-CN" altLang="en-US"/>
        </a:p>
      </dgm:t>
    </dgm:pt>
    <dgm:pt modelId="{2B0B96CC-B122-44C2-A9B9-A488A47D17EE}" type="pres">
      <dgm:prSet presAssocID="{47BB5D81-97FC-4DA5-B28E-C65410F639BA}" presName="level3hierChild" presStyleCnt="0"/>
      <dgm:spPr/>
    </dgm:pt>
  </dgm:ptLst>
  <dgm:cxnLst>
    <dgm:cxn modelId="{7B11A848-EB5C-44CF-9E32-32B956C4FB99}" type="presOf" srcId="{826DB36B-966A-4CF7-AF7D-3E728F1E72BC}" destId="{FC96AA0B-5231-4149-A23F-460590E92EA4}" srcOrd="1" destOrd="0" presId="urn:microsoft.com/office/officeart/2005/8/layout/hierarchy2"/>
    <dgm:cxn modelId="{62C8B036-0141-4F99-9942-7B2024517ED6}" type="presOf" srcId="{080826A4-899C-4A67-B569-A8E99FEE7189}" destId="{992FA4D6-089F-4F74-B87D-F753258203E3}" srcOrd="1" destOrd="0" presId="urn:microsoft.com/office/officeart/2005/8/layout/hierarchy2"/>
    <dgm:cxn modelId="{465F899D-DC76-49D3-8B5E-EACB64864131}" type="presOf" srcId="{47BB5D81-97FC-4DA5-B28E-C65410F639BA}" destId="{ECADE738-C6F4-4F42-8449-BD476CF78CC9}" srcOrd="0" destOrd="0" presId="urn:microsoft.com/office/officeart/2005/8/layout/hierarchy2"/>
    <dgm:cxn modelId="{415E5F19-0750-475F-9DD0-887FC7E59E16}" srcId="{7FBA6577-3D3C-48BC-8FAF-5A2304D68846}" destId="{47BB5D81-97FC-4DA5-B28E-C65410F639BA}" srcOrd="2" destOrd="0" parTransId="{080826A4-899C-4A67-B569-A8E99FEE7189}" sibTransId="{4C64EC33-71B9-4ABE-A582-50BDADAC908A}"/>
    <dgm:cxn modelId="{246BB824-B793-42B8-AAF1-7EF347A54D86}" type="presOf" srcId="{8D36B8A1-2CAF-4FEE-853E-A9A3FD7FD594}" destId="{48371340-37FA-4BE1-BF8C-6C5AF123C17C}" srcOrd="0" destOrd="0" presId="urn:microsoft.com/office/officeart/2005/8/layout/hierarchy2"/>
    <dgm:cxn modelId="{3C57E90C-299E-4304-AFFA-CE7BDC371CD0}" type="presOf" srcId="{A6AC000E-3B20-48A3-8620-BDB139012D66}" destId="{4D95F39C-8B2B-4D14-B86C-A1AE2E220609}" srcOrd="0" destOrd="0" presId="urn:microsoft.com/office/officeart/2005/8/layout/hierarchy2"/>
    <dgm:cxn modelId="{886C7A7D-832D-48EE-8FD7-B1B38E0171A1}" type="presOf" srcId="{9820054E-9B11-4664-BD8C-389488485681}" destId="{55D3636B-00C5-4329-8AAD-D86C4CDBD472}" srcOrd="0" destOrd="0" presId="urn:microsoft.com/office/officeart/2005/8/layout/hierarchy2"/>
    <dgm:cxn modelId="{FF2AD979-3AB9-4026-B8EE-74483777EB11}" srcId="{A6AC000E-3B20-48A3-8620-BDB139012D66}" destId="{C30B4953-90C5-4314-8B24-1EB01D1D4AD5}" srcOrd="0" destOrd="0" parTransId="{3072525B-51F4-4EBD-B9DB-DC5AF8BD1C84}" sibTransId="{8E502DC2-7116-4205-BD0B-B0C8F0552DEE}"/>
    <dgm:cxn modelId="{246200EE-1734-4A81-8B88-8014CB68D59B}" type="presOf" srcId="{CB5369C6-917D-47F9-A132-1F1C5092236D}" destId="{8F765590-3B63-4F2E-9EF5-466D0C14F8B3}" srcOrd="0" destOrd="0" presId="urn:microsoft.com/office/officeart/2005/8/layout/hierarchy2"/>
    <dgm:cxn modelId="{93E8BDAF-26DE-4A7B-B063-037C21BF533D}" srcId="{7FBA6577-3D3C-48BC-8FAF-5A2304D68846}" destId="{7AB72504-2D1A-4B09-B52C-7565960D48E1}" srcOrd="1" destOrd="0" parTransId="{8D36B8A1-2CAF-4FEE-853E-A9A3FD7FD594}" sibTransId="{5C8BDBC0-255D-4166-8B83-A19781E69E25}"/>
    <dgm:cxn modelId="{AF016FCE-4CFE-453F-8700-4AFD327042D8}" type="presOf" srcId="{3AEF0AB4-5C5D-42D5-8409-613973694D44}" destId="{BAAC2641-6727-4BB8-99A2-BB2D64479598}" srcOrd="0" destOrd="0" presId="urn:microsoft.com/office/officeart/2005/8/layout/hierarchy2"/>
    <dgm:cxn modelId="{5E60D6D4-DCB5-493F-8325-92BA61375D14}" type="presOf" srcId="{826DB36B-966A-4CF7-AF7D-3E728F1E72BC}" destId="{A88A1148-3283-4D35-96CF-A32C3573F4E3}" srcOrd="0" destOrd="0" presId="urn:microsoft.com/office/officeart/2005/8/layout/hierarchy2"/>
    <dgm:cxn modelId="{C9080FFC-1C13-4678-9DF3-C72A7F136138}" srcId="{9820054E-9B11-4664-BD8C-389488485681}" destId="{A9BCD214-371A-4E8D-8DFF-2287DF7A54B9}" srcOrd="2" destOrd="0" parTransId="{03CD2093-7BAE-4DC1-9B94-287A8728B8A6}" sibTransId="{EFFAB551-C200-4E38-A86F-F696AA4A388B}"/>
    <dgm:cxn modelId="{3586018D-808B-48BD-971C-A85829113BE0}" type="presOf" srcId="{92312184-4F9A-4599-A828-DFCD05EA63BA}" destId="{D1954DA3-565B-44DB-91BF-23D7B8F2863B}" srcOrd="1" destOrd="0" presId="urn:microsoft.com/office/officeart/2005/8/layout/hierarchy2"/>
    <dgm:cxn modelId="{D38CFEED-39F5-45D5-961F-E3F917E98AAD}" type="presOf" srcId="{080826A4-899C-4A67-B569-A8E99FEE7189}" destId="{16B08E72-3BC4-4FE8-8AD8-A5B599201D8C}" srcOrd="0" destOrd="0" presId="urn:microsoft.com/office/officeart/2005/8/layout/hierarchy2"/>
    <dgm:cxn modelId="{A941C81C-8E4C-4F09-9F5D-D98B9A5ACE57}" type="presOf" srcId="{134001D2-66EA-43CB-B25E-FCDD4E091821}" destId="{5D1407CA-6D59-4139-A7D8-D4697904AFAD}" srcOrd="0" destOrd="0" presId="urn:microsoft.com/office/officeart/2005/8/layout/hierarchy2"/>
    <dgm:cxn modelId="{901CA4DD-473E-4F7D-965F-FFA93D719ECF}" type="presOf" srcId="{A9BCD214-371A-4E8D-8DFF-2287DF7A54B9}" destId="{AD5B8D63-50CE-46A4-A305-A7ED0B5719DA}" srcOrd="0" destOrd="0" presId="urn:microsoft.com/office/officeart/2005/8/layout/hierarchy2"/>
    <dgm:cxn modelId="{786F387B-5D05-421A-99D6-B66EA435098B}" type="presOf" srcId="{92312184-4F9A-4599-A828-DFCD05EA63BA}" destId="{3861FEC5-439F-4CEE-9FEC-88CBF4B02E1C}" srcOrd="0" destOrd="0" presId="urn:microsoft.com/office/officeart/2005/8/layout/hierarchy2"/>
    <dgm:cxn modelId="{C68FA90C-4A7A-4E2C-B61B-4DB4F543755A}" type="presOf" srcId="{8F670199-6FE4-4E7D-9943-882895E4E72D}" destId="{D19C0F78-F4C1-41C2-BCAF-755B6EB729C9}" srcOrd="1" destOrd="0" presId="urn:microsoft.com/office/officeart/2005/8/layout/hierarchy2"/>
    <dgm:cxn modelId="{3FAB6F82-2BBB-4B38-8729-5ADD175BC31F}" srcId="{9820054E-9B11-4664-BD8C-389488485681}" destId="{B7B5527A-68BE-4BF6-901C-4903FC6C368C}" srcOrd="0" destOrd="0" parTransId="{92312184-4F9A-4599-A828-DFCD05EA63BA}" sibTransId="{AFC23330-40C7-4D44-A11C-BDFD98EF8FCD}"/>
    <dgm:cxn modelId="{778DB022-8714-4E09-97B5-33C8A9AAA95E}" type="presOf" srcId="{134001D2-66EA-43CB-B25E-FCDD4E091821}" destId="{A497EB1B-B40F-4921-B7AC-969F043E3C1F}" srcOrd="1" destOrd="0" presId="urn:microsoft.com/office/officeart/2005/8/layout/hierarchy2"/>
    <dgm:cxn modelId="{81F2DFE6-8EAD-4AFF-A92E-C4015D30630D}" type="presOf" srcId="{03CD2093-7BAE-4DC1-9B94-287A8728B8A6}" destId="{DE787BD3-2C9B-4C13-B6CF-051C5603A901}" srcOrd="1" destOrd="0" presId="urn:microsoft.com/office/officeart/2005/8/layout/hierarchy2"/>
    <dgm:cxn modelId="{7BE3409A-F502-4DB8-BDB2-D3D396538D24}" type="presOf" srcId="{8F670199-6FE4-4E7D-9943-882895E4E72D}" destId="{DD1A059F-0C0A-47B1-A163-F021CD3B799F}" srcOrd="0" destOrd="0" presId="urn:microsoft.com/office/officeart/2005/8/layout/hierarchy2"/>
    <dgm:cxn modelId="{33EBB97A-6C7C-4490-9144-E21D873E62A6}" type="presOf" srcId="{7FBA6577-3D3C-48BC-8FAF-5A2304D68846}" destId="{1682B541-0F9C-4884-BFFB-6A8279721027}" srcOrd="0" destOrd="0" presId="urn:microsoft.com/office/officeart/2005/8/layout/hierarchy2"/>
    <dgm:cxn modelId="{8FD0EC95-DD4D-4D84-A74C-F7A7BBB34651}" type="presOf" srcId="{01EC54AD-2FD3-4519-923C-54CC91FBDBD5}" destId="{62A37CDA-3AB7-4286-ACD1-10B6166D6D9C}" srcOrd="1" destOrd="0" presId="urn:microsoft.com/office/officeart/2005/8/layout/hierarchy2"/>
    <dgm:cxn modelId="{69A5ABC3-DF48-4218-9B80-0E73DB833397}" srcId="{C30B4953-90C5-4314-8B24-1EB01D1D4AD5}" destId="{9820054E-9B11-4664-BD8C-389488485681}" srcOrd="0" destOrd="0" parTransId="{8F670199-6FE4-4E7D-9943-882895E4E72D}" sibTransId="{E92DE1FC-40C0-4D7D-8C9A-0509C3937426}"/>
    <dgm:cxn modelId="{CEAD80C5-6FEA-40F9-BF36-1CDB9790F0D7}" type="presOf" srcId="{C30B4953-90C5-4314-8B24-1EB01D1D4AD5}" destId="{A058854B-D34B-4069-AF44-2B4DF0CFB4AF}" srcOrd="0" destOrd="0" presId="urn:microsoft.com/office/officeart/2005/8/layout/hierarchy2"/>
    <dgm:cxn modelId="{8501EB54-42F8-4049-AF41-80D3B9C7850C}" type="presOf" srcId="{01EC54AD-2FD3-4519-923C-54CC91FBDBD5}" destId="{94952D97-DEFC-4521-B9B1-1DFCBC05C6EF}" srcOrd="0" destOrd="0" presId="urn:microsoft.com/office/officeart/2005/8/layout/hierarchy2"/>
    <dgm:cxn modelId="{0D3A8614-752A-4CFF-A2B1-209391272790}" type="presOf" srcId="{7AB72504-2D1A-4B09-B52C-7565960D48E1}" destId="{9C384AF8-107C-41C3-8C92-A66865065A21}" srcOrd="0" destOrd="0" presId="urn:microsoft.com/office/officeart/2005/8/layout/hierarchy2"/>
    <dgm:cxn modelId="{4B998F73-4A02-451E-A01A-374340914950}" type="presOf" srcId="{B7B5527A-68BE-4BF6-901C-4903FC6C368C}" destId="{4C625E36-7CF2-43A1-97DD-B02AB836A381}" srcOrd="0" destOrd="0" presId="urn:microsoft.com/office/officeart/2005/8/layout/hierarchy2"/>
    <dgm:cxn modelId="{18671D28-2754-469C-B916-FFD22B5579F3}" srcId="{9820054E-9B11-4664-BD8C-389488485681}" destId="{3AEF0AB4-5C5D-42D5-8409-613973694D44}" srcOrd="1" destOrd="0" parTransId="{826DB36B-966A-4CF7-AF7D-3E728F1E72BC}" sibTransId="{71E4F32F-4B9E-4119-AE78-C37BECFC3A45}"/>
    <dgm:cxn modelId="{429AB36B-491C-417C-A054-F06DB2F6D864}" type="presOf" srcId="{8D36B8A1-2CAF-4FEE-853E-A9A3FD7FD594}" destId="{3DBBAACF-A5C0-47E7-BF80-154F266112AE}" srcOrd="1" destOrd="0" presId="urn:microsoft.com/office/officeart/2005/8/layout/hierarchy2"/>
    <dgm:cxn modelId="{F5B1A22B-A700-4ED3-AD93-ACD1748B8902}" srcId="{7FBA6577-3D3C-48BC-8FAF-5A2304D68846}" destId="{CB5369C6-917D-47F9-A132-1F1C5092236D}" srcOrd="0" destOrd="0" parTransId="{01EC54AD-2FD3-4519-923C-54CC91FBDBD5}" sibTransId="{4A375185-0D7C-427B-A7A6-08A76E127547}"/>
    <dgm:cxn modelId="{0826C457-7C3E-48E6-AD5F-F2236DA220D2}" srcId="{C30B4953-90C5-4314-8B24-1EB01D1D4AD5}" destId="{7FBA6577-3D3C-48BC-8FAF-5A2304D68846}" srcOrd="1" destOrd="0" parTransId="{134001D2-66EA-43CB-B25E-FCDD4E091821}" sibTransId="{EF7BB1E1-D5D6-4C17-AF58-ABC1724E6377}"/>
    <dgm:cxn modelId="{D05C2BC1-E532-4DDD-9B4C-0D1589443DB1}" type="presOf" srcId="{03CD2093-7BAE-4DC1-9B94-287A8728B8A6}" destId="{F914E1E8-F8C7-49D4-9E06-2E489A02E6B1}" srcOrd="0" destOrd="0" presId="urn:microsoft.com/office/officeart/2005/8/layout/hierarchy2"/>
    <dgm:cxn modelId="{A4EF26E1-C855-4CF4-B64E-DE6CAEAD5499}" type="presParOf" srcId="{4D95F39C-8B2B-4D14-B86C-A1AE2E220609}" destId="{AFF56907-A86A-4DD6-818D-9F3503ACE50E}" srcOrd="0" destOrd="0" presId="urn:microsoft.com/office/officeart/2005/8/layout/hierarchy2"/>
    <dgm:cxn modelId="{F0FE1C5F-5F6F-40D6-BCF8-1EBA96EE44BA}" type="presParOf" srcId="{AFF56907-A86A-4DD6-818D-9F3503ACE50E}" destId="{A058854B-D34B-4069-AF44-2B4DF0CFB4AF}" srcOrd="0" destOrd="0" presId="urn:microsoft.com/office/officeart/2005/8/layout/hierarchy2"/>
    <dgm:cxn modelId="{1EDB94C7-6F48-44CC-BE8B-3EB63AB8EBB7}" type="presParOf" srcId="{AFF56907-A86A-4DD6-818D-9F3503ACE50E}" destId="{2E7B6DD9-FD52-4514-B10C-EA71BC17AD4C}" srcOrd="1" destOrd="0" presId="urn:microsoft.com/office/officeart/2005/8/layout/hierarchy2"/>
    <dgm:cxn modelId="{CB7DFDC4-C46E-4F58-926B-EA9060F80D13}" type="presParOf" srcId="{2E7B6DD9-FD52-4514-B10C-EA71BC17AD4C}" destId="{DD1A059F-0C0A-47B1-A163-F021CD3B799F}" srcOrd="0" destOrd="0" presId="urn:microsoft.com/office/officeart/2005/8/layout/hierarchy2"/>
    <dgm:cxn modelId="{6CC6614E-0994-45FE-B950-2DFD202A6929}" type="presParOf" srcId="{DD1A059F-0C0A-47B1-A163-F021CD3B799F}" destId="{D19C0F78-F4C1-41C2-BCAF-755B6EB729C9}" srcOrd="0" destOrd="0" presId="urn:microsoft.com/office/officeart/2005/8/layout/hierarchy2"/>
    <dgm:cxn modelId="{C2011084-45AD-436C-AD6B-5647C36E007E}" type="presParOf" srcId="{2E7B6DD9-FD52-4514-B10C-EA71BC17AD4C}" destId="{BC4FFCF3-ABFA-4263-92B9-2831F0FD84A8}" srcOrd="1" destOrd="0" presId="urn:microsoft.com/office/officeart/2005/8/layout/hierarchy2"/>
    <dgm:cxn modelId="{9D725315-C9A7-460B-95CF-7362F0FDEBB4}" type="presParOf" srcId="{BC4FFCF3-ABFA-4263-92B9-2831F0FD84A8}" destId="{55D3636B-00C5-4329-8AAD-D86C4CDBD472}" srcOrd="0" destOrd="0" presId="urn:microsoft.com/office/officeart/2005/8/layout/hierarchy2"/>
    <dgm:cxn modelId="{A3B2274B-5A56-4DD4-85AC-B4AB7A275613}" type="presParOf" srcId="{BC4FFCF3-ABFA-4263-92B9-2831F0FD84A8}" destId="{7020927C-355B-43AD-A94A-0513C60097BA}" srcOrd="1" destOrd="0" presId="urn:microsoft.com/office/officeart/2005/8/layout/hierarchy2"/>
    <dgm:cxn modelId="{DE909117-E883-48C9-8A27-3631866DDA9B}" type="presParOf" srcId="{7020927C-355B-43AD-A94A-0513C60097BA}" destId="{3861FEC5-439F-4CEE-9FEC-88CBF4B02E1C}" srcOrd="0" destOrd="0" presId="urn:microsoft.com/office/officeart/2005/8/layout/hierarchy2"/>
    <dgm:cxn modelId="{7AC372B4-1A62-4CDA-9AE6-4A4900093C13}" type="presParOf" srcId="{3861FEC5-439F-4CEE-9FEC-88CBF4B02E1C}" destId="{D1954DA3-565B-44DB-91BF-23D7B8F2863B}" srcOrd="0" destOrd="0" presId="urn:microsoft.com/office/officeart/2005/8/layout/hierarchy2"/>
    <dgm:cxn modelId="{EF79956B-703D-4D1E-BD38-643947BC9522}" type="presParOf" srcId="{7020927C-355B-43AD-A94A-0513C60097BA}" destId="{FBF29E5D-8BA4-4199-969E-AB465B2B079A}" srcOrd="1" destOrd="0" presId="urn:microsoft.com/office/officeart/2005/8/layout/hierarchy2"/>
    <dgm:cxn modelId="{D9138EA8-8265-424F-A1D4-51DB9473927D}" type="presParOf" srcId="{FBF29E5D-8BA4-4199-969E-AB465B2B079A}" destId="{4C625E36-7CF2-43A1-97DD-B02AB836A381}" srcOrd="0" destOrd="0" presId="urn:microsoft.com/office/officeart/2005/8/layout/hierarchy2"/>
    <dgm:cxn modelId="{7B4549EE-E71C-42F8-918D-81B1C2CE0FB5}" type="presParOf" srcId="{FBF29E5D-8BA4-4199-969E-AB465B2B079A}" destId="{2D20BCA3-F3B2-43D3-8429-AEA9BE2F05D1}" srcOrd="1" destOrd="0" presId="urn:microsoft.com/office/officeart/2005/8/layout/hierarchy2"/>
    <dgm:cxn modelId="{D055A9DA-CFB2-44A9-B5A1-82E675407F32}" type="presParOf" srcId="{7020927C-355B-43AD-A94A-0513C60097BA}" destId="{A88A1148-3283-4D35-96CF-A32C3573F4E3}" srcOrd="2" destOrd="0" presId="urn:microsoft.com/office/officeart/2005/8/layout/hierarchy2"/>
    <dgm:cxn modelId="{41A0430F-6CAE-409F-A50D-47229FB9BECE}" type="presParOf" srcId="{A88A1148-3283-4D35-96CF-A32C3573F4E3}" destId="{FC96AA0B-5231-4149-A23F-460590E92EA4}" srcOrd="0" destOrd="0" presId="urn:microsoft.com/office/officeart/2005/8/layout/hierarchy2"/>
    <dgm:cxn modelId="{BB283F65-85C7-48EB-B4B4-BF803D270025}" type="presParOf" srcId="{7020927C-355B-43AD-A94A-0513C60097BA}" destId="{6BD1D5F6-0942-4AB8-857F-7A192741E1A6}" srcOrd="3" destOrd="0" presId="urn:microsoft.com/office/officeart/2005/8/layout/hierarchy2"/>
    <dgm:cxn modelId="{4F99EB82-8A1F-4D85-99F8-C96151B53E67}" type="presParOf" srcId="{6BD1D5F6-0942-4AB8-857F-7A192741E1A6}" destId="{BAAC2641-6727-4BB8-99A2-BB2D64479598}" srcOrd="0" destOrd="0" presId="urn:microsoft.com/office/officeart/2005/8/layout/hierarchy2"/>
    <dgm:cxn modelId="{8A977C5B-CC7A-4218-8CC2-225275D8B2D5}" type="presParOf" srcId="{6BD1D5F6-0942-4AB8-857F-7A192741E1A6}" destId="{8B29AEF5-0D9A-48B8-A38A-5239A7030DA4}" srcOrd="1" destOrd="0" presId="urn:microsoft.com/office/officeart/2005/8/layout/hierarchy2"/>
    <dgm:cxn modelId="{98B1AFC4-3ED1-4F9F-A5F2-480C954919BA}" type="presParOf" srcId="{7020927C-355B-43AD-A94A-0513C60097BA}" destId="{F914E1E8-F8C7-49D4-9E06-2E489A02E6B1}" srcOrd="4" destOrd="0" presId="urn:microsoft.com/office/officeart/2005/8/layout/hierarchy2"/>
    <dgm:cxn modelId="{E9292637-7B16-412A-A0EF-B58763A0CAFE}" type="presParOf" srcId="{F914E1E8-F8C7-49D4-9E06-2E489A02E6B1}" destId="{DE787BD3-2C9B-4C13-B6CF-051C5603A901}" srcOrd="0" destOrd="0" presId="urn:microsoft.com/office/officeart/2005/8/layout/hierarchy2"/>
    <dgm:cxn modelId="{4470660A-9323-4F1C-B8E4-F7050C48E370}" type="presParOf" srcId="{7020927C-355B-43AD-A94A-0513C60097BA}" destId="{05058AB0-5BFB-4955-8820-DC659DBC7F6B}" srcOrd="5" destOrd="0" presId="urn:microsoft.com/office/officeart/2005/8/layout/hierarchy2"/>
    <dgm:cxn modelId="{CEA031C1-389C-4E54-B68F-55101874C516}" type="presParOf" srcId="{05058AB0-5BFB-4955-8820-DC659DBC7F6B}" destId="{AD5B8D63-50CE-46A4-A305-A7ED0B5719DA}" srcOrd="0" destOrd="0" presId="urn:microsoft.com/office/officeart/2005/8/layout/hierarchy2"/>
    <dgm:cxn modelId="{4831ECF7-CEAE-4EFE-AB81-EED1C816BA54}" type="presParOf" srcId="{05058AB0-5BFB-4955-8820-DC659DBC7F6B}" destId="{550C0B1F-BFDA-4F2E-ACC2-4706F9F9F2D8}" srcOrd="1" destOrd="0" presId="urn:microsoft.com/office/officeart/2005/8/layout/hierarchy2"/>
    <dgm:cxn modelId="{0DA3378E-7EDC-4C06-9FC2-A0D433ADA981}" type="presParOf" srcId="{2E7B6DD9-FD52-4514-B10C-EA71BC17AD4C}" destId="{5D1407CA-6D59-4139-A7D8-D4697904AFAD}" srcOrd="2" destOrd="0" presId="urn:microsoft.com/office/officeart/2005/8/layout/hierarchy2"/>
    <dgm:cxn modelId="{E5944669-B650-4AE0-B483-71CEFCD9D26D}" type="presParOf" srcId="{5D1407CA-6D59-4139-A7D8-D4697904AFAD}" destId="{A497EB1B-B40F-4921-B7AC-969F043E3C1F}" srcOrd="0" destOrd="0" presId="urn:microsoft.com/office/officeart/2005/8/layout/hierarchy2"/>
    <dgm:cxn modelId="{544A2CCB-181A-4ADB-92E3-02AAC69A3DEE}" type="presParOf" srcId="{2E7B6DD9-FD52-4514-B10C-EA71BC17AD4C}" destId="{8AF8F742-D5F3-4050-BA61-EF7C26EA93D0}" srcOrd="3" destOrd="0" presId="urn:microsoft.com/office/officeart/2005/8/layout/hierarchy2"/>
    <dgm:cxn modelId="{F7880C51-220F-443C-AC01-710F1C3D9C4A}" type="presParOf" srcId="{8AF8F742-D5F3-4050-BA61-EF7C26EA93D0}" destId="{1682B541-0F9C-4884-BFFB-6A8279721027}" srcOrd="0" destOrd="0" presId="urn:microsoft.com/office/officeart/2005/8/layout/hierarchy2"/>
    <dgm:cxn modelId="{547EFAEB-1F02-4A4B-B34C-E8A144D4295C}" type="presParOf" srcId="{8AF8F742-D5F3-4050-BA61-EF7C26EA93D0}" destId="{7B1A249B-30B7-43D8-8BA3-83FD815514E9}" srcOrd="1" destOrd="0" presId="urn:microsoft.com/office/officeart/2005/8/layout/hierarchy2"/>
    <dgm:cxn modelId="{869D1071-36FE-4EFB-8BCB-F59EEC55B21D}" type="presParOf" srcId="{7B1A249B-30B7-43D8-8BA3-83FD815514E9}" destId="{94952D97-DEFC-4521-B9B1-1DFCBC05C6EF}" srcOrd="0" destOrd="0" presId="urn:microsoft.com/office/officeart/2005/8/layout/hierarchy2"/>
    <dgm:cxn modelId="{237B63F2-205F-40CF-8E55-9BBD033D2DFF}" type="presParOf" srcId="{94952D97-DEFC-4521-B9B1-1DFCBC05C6EF}" destId="{62A37CDA-3AB7-4286-ACD1-10B6166D6D9C}" srcOrd="0" destOrd="0" presId="urn:microsoft.com/office/officeart/2005/8/layout/hierarchy2"/>
    <dgm:cxn modelId="{4D99BCA5-87CE-4B3B-B9A2-7B5E20783EDE}" type="presParOf" srcId="{7B1A249B-30B7-43D8-8BA3-83FD815514E9}" destId="{751FFDF7-1206-4EC2-9C38-9BD4D607594E}" srcOrd="1" destOrd="0" presId="urn:microsoft.com/office/officeart/2005/8/layout/hierarchy2"/>
    <dgm:cxn modelId="{4ED4E7D9-16CA-4A72-B878-7AC443E68746}" type="presParOf" srcId="{751FFDF7-1206-4EC2-9C38-9BD4D607594E}" destId="{8F765590-3B63-4F2E-9EF5-466D0C14F8B3}" srcOrd="0" destOrd="0" presId="urn:microsoft.com/office/officeart/2005/8/layout/hierarchy2"/>
    <dgm:cxn modelId="{2634D9B8-36F8-4309-B577-5A1D2BA4A64E}" type="presParOf" srcId="{751FFDF7-1206-4EC2-9C38-9BD4D607594E}" destId="{D0C1CA41-056B-4C92-A1DC-AAADA0994033}" srcOrd="1" destOrd="0" presId="urn:microsoft.com/office/officeart/2005/8/layout/hierarchy2"/>
    <dgm:cxn modelId="{96D5860E-F40F-4935-84D6-306984BA8699}" type="presParOf" srcId="{7B1A249B-30B7-43D8-8BA3-83FD815514E9}" destId="{48371340-37FA-4BE1-BF8C-6C5AF123C17C}" srcOrd="2" destOrd="0" presId="urn:microsoft.com/office/officeart/2005/8/layout/hierarchy2"/>
    <dgm:cxn modelId="{E6CCFF85-9533-4DB0-83F8-8B2966F0F6AE}" type="presParOf" srcId="{48371340-37FA-4BE1-BF8C-6C5AF123C17C}" destId="{3DBBAACF-A5C0-47E7-BF80-154F266112AE}" srcOrd="0" destOrd="0" presId="urn:microsoft.com/office/officeart/2005/8/layout/hierarchy2"/>
    <dgm:cxn modelId="{CA6EBC8E-D4EF-4F45-9D0D-8D8204818562}" type="presParOf" srcId="{7B1A249B-30B7-43D8-8BA3-83FD815514E9}" destId="{E70B5378-EFDE-4CF4-A341-D296DAA0427A}" srcOrd="3" destOrd="0" presId="urn:microsoft.com/office/officeart/2005/8/layout/hierarchy2"/>
    <dgm:cxn modelId="{7FF5EEE7-91B6-4B74-9F5D-E2D85079F2CD}" type="presParOf" srcId="{E70B5378-EFDE-4CF4-A341-D296DAA0427A}" destId="{9C384AF8-107C-41C3-8C92-A66865065A21}" srcOrd="0" destOrd="0" presId="urn:microsoft.com/office/officeart/2005/8/layout/hierarchy2"/>
    <dgm:cxn modelId="{47BEE365-A14D-441F-8501-6B725D21CE2E}" type="presParOf" srcId="{E70B5378-EFDE-4CF4-A341-D296DAA0427A}" destId="{C902033B-B1C5-4CA3-8F27-00AEDD1BC5F1}" srcOrd="1" destOrd="0" presId="urn:microsoft.com/office/officeart/2005/8/layout/hierarchy2"/>
    <dgm:cxn modelId="{2A629A24-F4A4-4072-88CE-F03A8E137AE1}" type="presParOf" srcId="{7B1A249B-30B7-43D8-8BA3-83FD815514E9}" destId="{16B08E72-3BC4-4FE8-8AD8-A5B599201D8C}" srcOrd="4" destOrd="0" presId="urn:microsoft.com/office/officeart/2005/8/layout/hierarchy2"/>
    <dgm:cxn modelId="{63176A11-158C-4831-AC93-932102C53C88}" type="presParOf" srcId="{16B08E72-3BC4-4FE8-8AD8-A5B599201D8C}" destId="{992FA4D6-089F-4F74-B87D-F753258203E3}" srcOrd="0" destOrd="0" presId="urn:microsoft.com/office/officeart/2005/8/layout/hierarchy2"/>
    <dgm:cxn modelId="{E29EFBEA-5DD4-4871-A4E5-0349D615DD3B}" type="presParOf" srcId="{7B1A249B-30B7-43D8-8BA3-83FD815514E9}" destId="{DAA903D6-1D39-43DA-8BF4-BDE1C8466781}" srcOrd="5" destOrd="0" presId="urn:microsoft.com/office/officeart/2005/8/layout/hierarchy2"/>
    <dgm:cxn modelId="{03840DA4-628C-45CF-9770-A571289EBFEE}" type="presParOf" srcId="{DAA903D6-1D39-43DA-8BF4-BDE1C8466781}" destId="{ECADE738-C6F4-4F42-8449-BD476CF78CC9}" srcOrd="0" destOrd="0" presId="urn:microsoft.com/office/officeart/2005/8/layout/hierarchy2"/>
    <dgm:cxn modelId="{E3A8E21B-1CE2-459E-B1F0-D53C9A1F5A90}" type="presParOf" srcId="{DAA903D6-1D39-43DA-8BF4-BDE1C8466781}" destId="{2B0B96CC-B122-44C2-A9B9-A488A47D17E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8854B-D34B-4069-AF44-2B4DF0CFB4AF}">
      <dsp:nvSpPr>
        <dsp:cNvPr id="0" name=""/>
        <dsp:cNvSpPr/>
      </dsp:nvSpPr>
      <dsp:spPr>
        <a:xfrm>
          <a:off x="1554403" y="2286652"/>
          <a:ext cx="1588208" cy="79410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tx1"/>
              </a:solidFill>
            </a:rPr>
            <a:t>三维数据</a:t>
          </a:r>
          <a:endParaRPr lang="zh-CN" altLang="en-US" sz="2400" b="1" kern="1200" dirty="0">
            <a:solidFill>
              <a:schemeClr val="tx1"/>
            </a:solidFill>
          </a:endParaRPr>
        </a:p>
      </dsp:txBody>
      <dsp:txXfrm>
        <a:off x="1577662" y="2309911"/>
        <a:ext cx="1541690" cy="747586"/>
      </dsp:txXfrm>
    </dsp:sp>
    <dsp:sp modelId="{DD1A059F-0C0A-47B1-A163-F021CD3B799F}">
      <dsp:nvSpPr>
        <dsp:cNvPr id="0" name=""/>
        <dsp:cNvSpPr/>
      </dsp:nvSpPr>
      <dsp:spPr>
        <a:xfrm rot="17692822">
          <a:off x="2705267" y="1985474"/>
          <a:ext cx="1509972" cy="26630"/>
        </a:xfrm>
        <a:custGeom>
          <a:avLst/>
          <a:gdLst/>
          <a:ahLst/>
          <a:cxnLst/>
          <a:rect l="0" t="0" r="0" b="0"/>
          <a:pathLst>
            <a:path>
              <a:moveTo>
                <a:pt x="0" y="13315"/>
              </a:moveTo>
              <a:lnTo>
                <a:pt x="1509972" y="13315"/>
              </a:lnTo>
            </a:path>
          </a:pathLst>
        </a:custGeom>
        <a:noFill/>
        <a:ln w="25400"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solidFill>
              <a:schemeClr val="tx1"/>
            </a:solidFill>
          </a:endParaRPr>
        </a:p>
      </dsp:txBody>
      <dsp:txXfrm>
        <a:off x="3422504" y="1961040"/>
        <a:ext cx="75498" cy="75498"/>
      </dsp:txXfrm>
    </dsp:sp>
    <dsp:sp modelId="{55D3636B-00C5-4329-8AAD-D86C4CDBD472}">
      <dsp:nvSpPr>
        <dsp:cNvPr id="0" name=""/>
        <dsp:cNvSpPr/>
      </dsp:nvSpPr>
      <dsp:spPr>
        <a:xfrm>
          <a:off x="3777895" y="916823"/>
          <a:ext cx="1588208" cy="794104"/>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b="1" kern="1200" dirty="0" smtClean="0">
              <a:solidFill>
                <a:schemeClr val="tx1"/>
              </a:solidFill>
            </a:rPr>
            <a:t>3D</a:t>
          </a:r>
          <a:r>
            <a:rPr lang="zh-CN" altLang="en-US" sz="2400" b="1" kern="1200" dirty="0" smtClean="0">
              <a:solidFill>
                <a:schemeClr val="tx1"/>
              </a:solidFill>
            </a:rPr>
            <a:t>要素数据</a:t>
          </a:r>
          <a:endParaRPr lang="zh-CN" altLang="en-US" sz="2400" b="1" kern="1200" dirty="0">
            <a:solidFill>
              <a:schemeClr val="tx1"/>
            </a:solidFill>
          </a:endParaRPr>
        </a:p>
      </dsp:txBody>
      <dsp:txXfrm>
        <a:off x="3801154" y="940082"/>
        <a:ext cx="1541690" cy="747586"/>
      </dsp:txXfrm>
    </dsp:sp>
    <dsp:sp modelId="{3861FEC5-439F-4CEE-9FEC-88CBF4B02E1C}">
      <dsp:nvSpPr>
        <dsp:cNvPr id="0" name=""/>
        <dsp:cNvSpPr/>
      </dsp:nvSpPr>
      <dsp:spPr>
        <a:xfrm rot="18289469">
          <a:off x="5127517" y="843950"/>
          <a:ext cx="1112454" cy="26630"/>
        </a:xfrm>
        <a:custGeom>
          <a:avLst/>
          <a:gdLst/>
          <a:ahLst/>
          <a:cxnLst/>
          <a:rect l="0" t="0" r="0" b="0"/>
          <a:pathLst>
            <a:path>
              <a:moveTo>
                <a:pt x="0" y="13315"/>
              </a:moveTo>
              <a:lnTo>
                <a:pt x="1112454" y="13315"/>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solidFill>
              <a:schemeClr val="tx1"/>
            </a:solidFill>
          </a:endParaRPr>
        </a:p>
      </dsp:txBody>
      <dsp:txXfrm>
        <a:off x="5655933" y="829454"/>
        <a:ext cx="55622" cy="55622"/>
      </dsp:txXfrm>
    </dsp:sp>
    <dsp:sp modelId="{4C625E36-7CF2-43A1-97DD-B02AB836A381}">
      <dsp:nvSpPr>
        <dsp:cNvPr id="0" name=""/>
        <dsp:cNvSpPr/>
      </dsp:nvSpPr>
      <dsp:spPr>
        <a:xfrm>
          <a:off x="6001386" y="3603"/>
          <a:ext cx="1588208" cy="79410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tx1"/>
              </a:solidFill>
            </a:rPr>
            <a:t>三维点</a:t>
          </a:r>
          <a:endParaRPr lang="zh-CN" altLang="en-US" sz="2400" b="1" kern="1200" dirty="0">
            <a:solidFill>
              <a:schemeClr val="tx1"/>
            </a:solidFill>
          </a:endParaRPr>
        </a:p>
      </dsp:txBody>
      <dsp:txXfrm>
        <a:off x="6024645" y="26862"/>
        <a:ext cx="1541690" cy="747586"/>
      </dsp:txXfrm>
    </dsp:sp>
    <dsp:sp modelId="{A88A1148-3283-4D35-96CF-A32C3573F4E3}">
      <dsp:nvSpPr>
        <dsp:cNvPr id="0" name=""/>
        <dsp:cNvSpPr/>
      </dsp:nvSpPr>
      <dsp:spPr>
        <a:xfrm>
          <a:off x="5366103" y="1300559"/>
          <a:ext cx="635283" cy="26630"/>
        </a:xfrm>
        <a:custGeom>
          <a:avLst/>
          <a:gdLst/>
          <a:ahLst/>
          <a:cxnLst/>
          <a:rect l="0" t="0" r="0" b="0"/>
          <a:pathLst>
            <a:path>
              <a:moveTo>
                <a:pt x="0" y="13315"/>
              </a:moveTo>
              <a:lnTo>
                <a:pt x="635283" y="13315"/>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solidFill>
              <a:schemeClr val="tx1"/>
            </a:solidFill>
          </a:endParaRPr>
        </a:p>
      </dsp:txBody>
      <dsp:txXfrm>
        <a:off x="5667863" y="1297993"/>
        <a:ext cx="31764" cy="31764"/>
      </dsp:txXfrm>
    </dsp:sp>
    <dsp:sp modelId="{BAAC2641-6727-4BB8-99A2-BB2D64479598}">
      <dsp:nvSpPr>
        <dsp:cNvPr id="0" name=""/>
        <dsp:cNvSpPr/>
      </dsp:nvSpPr>
      <dsp:spPr>
        <a:xfrm>
          <a:off x="6001386" y="916823"/>
          <a:ext cx="1588208" cy="79410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tx1"/>
              </a:solidFill>
            </a:rPr>
            <a:t>三维线</a:t>
          </a:r>
          <a:endParaRPr lang="zh-CN" altLang="en-US" sz="2400" b="1" kern="1200" dirty="0">
            <a:solidFill>
              <a:schemeClr val="tx1"/>
            </a:solidFill>
          </a:endParaRPr>
        </a:p>
      </dsp:txBody>
      <dsp:txXfrm>
        <a:off x="6024645" y="940082"/>
        <a:ext cx="1541690" cy="747586"/>
      </dsp:txXfrm>
    </dsp:sp>
    <dsp:sp modelId="{F914E1E8-F8C7-49D4-9E06-2E489A02E6B1}">
      <dsp:nvSpPr>
        <dsp:cNvPr id="0" name=""/>
        <dsp:cNvSpPr/>
      </dsp:nvSpPr>
      <dsp:spPr>
        <a:xfrm rot="3310531">
          <a:off x="5127517" y="1757169"/>
          <a:ext cx="1112454" cy="26630"/>
        </a:xfrm>
        <a:custGeom>
          <a:avLst/>
          <a:gdLst/>
          <a:ahLst/>
          <a:cxnLst/>
          <a:rect l="0" t="0" r="0" b="0"/>
          <a:pathLst>
            <a:path>
              <a:moveTo>
                <a:pt x="0" y="13315"/>
              </a:moveTo>
              <a:lnTo>
                <a:pt x="1112454" y="13315"/>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solidFill>
              <a:schemeClr val="tx1"/>
            </a:solidFill>
          </a:endParaRPr>
        </a:p>
      </dsp:txBody>
      <dsp:txXfrm>
        <a:off x="5655933" y="1742673"/>
        <a:ext cx="55622" cy="55622"/>
      </dsp:txXfrm>
    </dsp:sp>
    <dsp:sp modelId="{AD5B8D63-50CE-46A4-A305-A7ED0B5719DA}">
      <dsp:nvSpPr>
        <dsp:cNvPr id="0" name=""/>
        <dsp:cNvSpPr/>
      </dsp:nvSpPr>
      <dsp:spPr>
        <a:xfrm>
          <a:off x="6001386" y="1830043"/>
          <a:ext cx="1588208" cy="79410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tx1"/>
              </a:solidFill>
            </a:rPr>
            <a:t>多面体</a:t>
          </a:r>
          <a:endParaRPr lang="zh-CN" altLang="en-US" sz="2400" b="1" kern="1200" dirty="0">
            <a:solidFill>
              <a:schemeClr val="tx1"/>
            </a:solidFill>
          </a:endParaRPr>
        </a:p>
      </dsp:txBody>
      <dsp:txXfrm>
        <a:off x="6024645" y="1853302"/>
        <a:ext cx="1541690" cy="747586"/>
      </dsp:txXfrm>
    </dsp:sp>
    <dsp:sp modelId="{5D1407CA-6D59-4139-A7D8-D4697904AFAD}">
      <dsp:nvSpPr>
        <dsp:cNvPr id="0" name=""/>
        <dsp:cNvSpPr/>
      </dsp:nvSpPr>
      <dsp:spPr>
        <a:xfrm rot="3907178">
          <a:off x="2705267" y="3355304"/>
          <a:ext cx="1509972" cy="26630"/>
        </a:xfrm>
        <a:custGeom>
          <a:avLst/>
          <a:gdLst/>
          <a:ahLst/>
          <a:cxnLst/>
          <a:rect l="0" t="0" r="0" b="0"/>
          <a:pathLst>
            <a:path>
              <a:moveTo>
                <a:pt x="0" y="13315"/>
              </a:moveTo>
              <a:lnTo>
                <a:pt x="1509972" y="13315"/>
              </a:lnTo>
            </a:path>
          </a:pathLst>
        </a:custGeom>
        <a:noFill/>
        <a:ln w="25400"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solidFill>
              <a:schemeClr val="tx1"/>
            </a:solidFill>
          </a:endParaRPr>
        </a:p>
      </dsp:txBody>
      <dsp:txXfrm>
        <a:off x="3422504" y="3330870"/>
        <a:ext cx="75498" cy="75498"/>
      </dsp:txXfrm>
    </dsp:sp>
    <dsp:sp modelId="{1682B541-0F9C-4884-BFFB-6A8279721027}">
      <dsp:nvSpPr>
        <dsp:cNvPr id="0" name=""/>
        <dsp:cNvSpPr/>
      </dsp:nvSpPr>
      <dsp:spPr>
        <a:xfrm>
          <a:off x="3777895" y="3656482"/>
          <a:ext cx="1588208" cy="794104"/>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tx1"/>
              </a:solidFill>
            </a:rPr>
            <a:t>表面数据</a:t>
          </a:r>
          <a:endParaRPr lang="zh-CN" altLang="en-US" sz="2400" b="1" kern="1200" dirty="0">
            <a:solidFill>
              <a:schemeClr val="tx1"/>
            </a:solidFill>
          </a:endParaRPr>
        </a:p>
      </dsp:txBody>
      <dsp:txXfrm>
        <a:off x="3801154" y="3679741"/>
        <a:ext cx="1541690" cy="747586"/>
      </dsp:txXfrm>
    </dsp:sp>
    <dsp:sp modelId="{94952D97-DEFC-4521-B9B1-1DFCBC05C6EF}">
      <dsp:nvSpPr>
        <dsp:cNvPr id="0" name=""/>
        <dsp:cNvSpPr/>
      </dsp:nvSpPr>
      <dsp:spPr>
        <a:xfrm rot="18289469">
          <a:off x="5127517" y="3583609"/>
          <a:ext cx="1112454" cy="26630"/>
        </a:xfrm>
        <a:custGeom>
          <a:avLst/>
          <a:gdLst/>
          <a:ahLst/>
          <a:cxnLst/>
          <a:rect l="0" t="0" r="0" b="0"/>
          <a:pathLst>
            <a:path>
              <a:moveTo>
                <a:pt x="0" y="13315"/>
              </a:moveTo>
              <a:lnTo>
                <a:pt x="1112454" y="13315"/>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solidFill>
              <a:schemeClr val="tx1"/>
            </a:solidFill>
          </a:endParaRPr>
        </a:p>
      </dsp:txBody>
      <dsp:txXfrm>
        <a:off x="5655933" y="3569113"/>
        <a:ext cx="55622" cy="55622"/>
      </dsp:txXfrm>
    </dsp:sp>
    <dsp:sp modelId="{8F765590-3B63-4F2E-9EF5-466D0C14F8B3}">
      <dsp:nvSpPr>
        <dsp:cNvPr id="0" name=""/>
        <dsp:cNvSpPr/>
      </dsp:nvSpPr>
      <dsp:spPr>
        <a:xfrm>
          <a:off x="6001386" y="2743262"/>
          <a:ext cx="1588208" cy="79410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tx1"/>
              </a:solidFill>
            </a:rPr>
            <a:t>栅格表面</a:t>
          </a:r>
          <a:endParaRPr lang="zh-CN" altLang="en-US" sz="2400" b="1" kern="1200" dirty="0">
            <a:solidFill>
              <a:schemeClr val="tx1"/>
            </a:solidFill>
          </a:endParaRPr>
        </a:p>
      </dsp:txBody>
      <dsp:txXfrm>
        <a:off x="6024645" y="2766521"/>
        <a:ext cx="1541690" cy="747586"/>
      </dsp:txXfrm>
    </dsp:sp>
    <dsp:sp modelId="{48371340-37FA-4BE1-BF8C-6C5AF123C17C}">
      <dsp:nvSpPr>
        <dsp:cNvPr id="0" name=""/>
        <dsp:cNvSpPr/>
      </dsp:nvSpPr>
      <dsp:spPr>
        <a:xfrm>
          <a:off x="5366103" y="4040219"/>
          <a:ext cx="635283" cy="26630"/>
        </a:xfrm>
        <a:custGeom>
          <a:avLst/>
          <a:gdLst/>
          <a:ahLst/>
          <a:cxnLst/>
          <a:rect l="0" t="0" r="0" b="0"/>
          <a:pathLst>
            <a:path>
              <a:moveTo>
                <a:pt x="0" y="13315"/>
              </a:moveTo>
              <a:lnTo>
                <a:pt x="635283" y="13315"/>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solidFill>
              <a:schemeClr val="tx1"/>
            </a:solidFill>
          </a:endParaRPr>
        </a:p>
      </dsp:txBody>
      <dsp:txXfrm>
        <a:off x="5667863" y="4037652"/>
        <a:ext cx="31764" cy="31764"/>
      </dsp:txXfrm>
    </dsp:sp>
    <dsp:sp modelId="{9C384AF8-107C-41C3-8C92-A66865065A21}">
      <dsp:nvSpPr>
        <dsp:cNvPr id="0" name=""/>
        <dsp:cNvSpPr/>
      </dsp:nvSpPr>
      <dsp:spPr>
        <a:xfrm>
          <a:off x="6001386" y="3656482"/>
          <a:ext cx="1588208" cy="79410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b="1" kern="1200" dirty="0" smtClean="0">
              <a:solidFill>
                <a:schemeClr val="tx1"/>
              </a:solidFill>
            </a:rPr>
            <a:t>TIN</a:t>
          </a:r>
          <a:endParaRPr lang="zh-CN" altLang="en-US" sz="2400" b="1" kern="1200" dirty="0">
            <a:solidFill>
              <a:schemeClr val="tx1"/>
            </a:solidFill>
          </a:endParaRPr>
        </a:p>
      </dsp:txBody>
      <dsp:txXfrm>
        <a:off x="6024645" y="3679741"/>
        <a:ext cx="1541690" cy="747586"/>
      </dsp:txXfrm>
    </dsp:sp>
    <dsp:sp modelId="{16B08E72-3BC4-4FE8-8AD8-A5B599201D8C}">
      <dsp:nvSpPr>
        <dsp:cNvPr id="0" name=""/>
        <dsp:cNvSpPr/>
      </dsp:nvSpPr>
      <dsp:spPr>
        <a:xfrm rot="3310531">
          <a:off x="5127517" y="4496829"/>
          <a:ext cx="1112454" cy="26630"/>
        </a:xfrm>
        <a:custGeom>
          <a:avLst/>
          <a:gdLst/>
          <a:ahLst/>
          <a:cxnLst/>
          <a:rect l="0" t="0" r="0" b="0"/>
          <a:pathLst>
            <a:path>
              <a:moveTo>
                <a:pt x="0" y="13315"/>
              </a:moveTo>
              <a:lnTo>
                <a:pt x="1112454" y="13315"/>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solidFill>
              <a:schemeClr val="tx1"/>
            </a:solidFill>
          </a:endParaRPr>
        </a:p>
      </dsp:txBody>
      <dsp:txXfrm>
        <a:off x="5655933" y="4482333"/>
        <a:ext cx="55622" cy="55622"/>
      </dsp:txXfrm>
    </dsp:sp>
    <dsp:sp modelId="{ECADE738-C6F4-4F42-8449-BD476CF78CC9}">
      <dsp:nvSpPr>
        <dsp:cNvPr id="0" name=""/>
        <dsp:cNvSpPr/>
      </dsp:nvSpPr>
      <dsp:spPr>
        <a:xfrm>
          <a:off x="6001386" y="4569702"/>
          <a:ext cx="1588208" cy="79410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b="1" kern="1200" dirty="0" smtClean="0">
              <a:solidFill>
                <a:schemeClr val="tx1"/>
              </a:solidFill>
            </a:rPr>
            <a:t>Terrain</a:t>
          </a:r>
          <a:endParaRPr lang="zh-CN" altLang="en-US" sz="2400" b="1" kern="1200" dirty="0">
            <a:solidFill>
              <a:schemeClr val="tx1"/>
            </a:solidFill>
          </a:endParaRPr>
        </a:p>
      </dsp:txBody>
      <dsp:txXfrm>
        <a:off x="6024645" y="4592961"/>
        <a:ext cx="1541690" cy="74758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7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defRPr sz="1200" b="0">
                <a:solidFill>
                  <a:schemeClr val="tx1"/>
                </a:solidFill>
                <a:latin typeface="Arial" charset="0"/>
                <a:ea typeface="宋体" pitchFamily="2" charset="-122"/>
              </a:defRPr>
            </a:lvl1pPr>
          </a:lstStyle>
          <a:p>
            <a:pPr>
              <a:defRPr/>
            </a:pPr>
            <a:endParaRPr lang="en-US" altLang="zh-CN"/>
          </a:p>
        </p:txBody>
      </p:sp>
      <p:sp>
        <p:nvSpPr>
          <p:cNvPr id="11776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200" b="0">
                <a:solidFill>
                  <a:schemeClr val="tx1"/>
                </a:solidFill>
                <a:latin typeface="Arial" charset="0"/>
                <a:ea typeface="宋体" pitchFamily="2" charset="-122"/>
              </a:defRPr>
            </a:lvl1pPr>
          </a:lstStyle>
          <a:p>
            <a:pPr>
              <a:defRPr/>
            </a:pPr>
            <a:endParaRPr lang="en-US" altLang="zh-CN"/>
          </a:p>
        </p:txBody>
      </p:sp>
      <p:sp>
        <p:nvSpPr>
          <p:cNvPr id="11776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defRPr sz="1200" b="0">
                <a:solidFill>
                  <a:schemeClr val="tx1"/>
                </a:solidFill>
                <a:latin typeface="Arial" charset="0"/>
                <a:ea typeface="宋体" pitchFamily="2" charset="-122"/>
              </a:defRPr>
            </a:lvl1pPr>
          </a:lstStyle>
          <a:p>
            <a:pPr>
              <a:defRPr/>
            </a:pPr>
            <a:endParaRPr lang="en-US" altLang="zh-CN"/>
          </a:p>
        </p:txBody>
      </p:sp>
      <p:sp>
        <p:nvSpPr>
          <p:cNvPr id="11776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defRPr sz="1200" b="0">
                <a:solidFill>
                  <a:schemeClr val="tx1"/>
                </a:solidFill>
                <a:latin typeface="Arial" charset="0"/>
                <a:ea typeface="宋体" pitchFamily="2" charset="-122"/>
              </a:defRPr>
            </a:lvl1pPr>
          </a:lstStyle>
          <a:p>
            <a:pPr>
              <a:defRPr/>
            </a:pPr>
            <a:fld id="{5E9FFD65-17D4-4A61-88D2-61AA35B3FC54}" type="slidenum">
              <a:rPr lang="en-US" altLang="zh-CN"/>
              <a:pPr>
                <a:defRPr/>
              </a:pPr>
              <a:t>‹#›</a:t>
            </a:fld>
            <a:endParaRPr lang="en-US" altLang="zh-CN"/>
          </a:p>
        </p:txBody>
      </p:sp>
    </p:spTree>
    <p:extLst>
      <p:ext uri="{BB962C8B-B14F-4D97-AF65-F5344CB8AC3E}">
        <p14:creationId xmlns:p14="http://schemas.microsoft.com/office/powerpoint/2010/main" val="680038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defRPr sz="1200" b="0">
                <a:solidFill>
                  <a:schemeClr val="tx1"/>
                </a:solidFill>
                <a:latin typeface="Arial" charset="0"/>
                <a:ea typeface="宋体" pitchFamily="2" charset="-122"/>
              </a:defRPr>
            </a:lvl1pPr>
          </a:lstStyle>
          <a:p>
            <a:pPr>
              <a:defRPr/>
            </a:pPr>
            <a:endParaRPr lang="en-US" altLang="zh-CN"/>
          </a:p>
        </p:txBody>
      </p:sp>
      <p:sp>
        <p:nvSpPr>
          <p:cNvPr id="11981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200" b="0">
                <a:solidFill>
                  <a:schemeClr val="tx1"/>
                </a:solidFill>
                <a:latin typeface="Arial" charset="0"/>
                <a:ea typeface="宋体" pitchFamily="2" charset="-122"/>
              </a:defRPr>
            </a:lvl1pPr>
          </a:lstStyle>
          <a:p>
            <a:pPr>
              <a:defRPr/>
            </a:pPr>
            <a:endParaRPr lang="en-US" altLang="zh-CN"/>
          </a:p>
        </p:txBody>
      </p:sp>
      <p:sp>
        <p:nvSpPr>
          <p:cNvPr id="235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1981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1981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defRPr sz="1200" b="0">
                <a:solidFill>
                  <a:schemeClr val="tx1"/>
                </a:solidFill>
                <a:latin typeface="Arial" charset="0"/>
                <a:ea typeface="宋体" pitchFamily="2" charset="-122"/>
              </a:defRPr>
            </a:lvl1pPr>
          </a:lstStyle>
          <a:p>
            <a:pPr>
              <a:defRPr/>
            </a:pPr>
            <a:endParaRPr lang="en-US" altLang="zh-CN"/>
          </a:p>
        </p:txBody>
      </p:sp>
      <p:sp>
        <p:nvSpPr>
          <p:cNvPr id="11981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defRPr sz="1200" b="0">
                <a:solidFill>
                  <a:schemeClr val="tx1"/>
                </a:solidFill>
                <a:latin typeface="Arial" charset="0"/>
                <a:ea typeface="宋体" pitchFamily="2" charset="-122"/>
              </a:defRPr>
            </a:lvl1pPr>
          </a:lstStyle>
          <a:p>
            <a:pPr>
              <a:defRPr/>
            </a:pPr>
            <a:fld id="{8AA6F14A-CA8E-4E55-A47F-1DA6C26B316A}" type="slidenum">
              <a:rPr lang="en-US" altLang="zh-CN"/>
              <a:pPr>
                <a:defRPr/>
              </a:pPr>
              <a:t>‹#›</a:t>
            </a:fld>
            <a:endParaRPr lang="en-US" altLang="zh-CN"/>
          </a:p>
        </p:txBody>
      </p:sp>
    </p:spTree>
    <p:extLst>
      <p:ext uri="{BB962C8B-B14F-4D97-AF65-F5344CB8AC3E}">
        <p14:creationId xmlns:p14="http://schemas.microsoft.com/office/powerpoint/2010/main" val="21279074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noFill/>
          <a:ln>
            <a:solidFill>
              <a:srgbClr val="000000"/>
            </a:solidFill>
            <a:miter lim="800000"/>
            <a:headEnd/>
            <a:tailEnd/>
          </a:ln>
        </p:spPr>
      </p:sp>
      <p:sp>
        <p:nvSpPr>
          <p:cNvPr id="29699"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pPr eaLnBrk="1" hangingPunct="1">
              <a:spcBef>
                <a:spcPct val="0"/>
              </a:spcBef>
            </a:pPr>
            <a:endParaRPr lang="zh-CN" altLang="en-US" smtClean="0"/>
          </a:p>
          <a:p>
            <a:pPr eaLnBrk="1" hangingPunct="1">
              <a:spcBef>
                <a:spcPct val="0"/>
              </a:spcBef>
            </a:pPr>
            <a:endParaRPr lang="zh-CN" altLang="en-US" smtClean="0"/>
          </a:p>
        </p:txBody>
      </p:sp>
      <p:sp>
        <p:nvSpPr>
          <p:cNvPr id="29700" name="灯片编号占位符 3"/>
          <p:cNvSpPr>
            <a:spLocks noGrp="1"/>
          </p:cNvSpPr>
          <p:nvPr>
            <p:ph type="sldNum" sz="quarter" idx="4294967295"/>
          </p:nvPr>
        </p:nvSpPr>
        <p:spPr bwMode="auto">
          <a:xfrm>
            <a:off x="3884613" y="8685213"/>
            <a:ext cx="2971800" cy="457200"/>
          </a:xfrm>
          <a:prstGeom prst="rect">
            <a:avLst/>
          </a:prstGeom>
          <a:noFill/>
          <a:ln>
            <a:miter lim="800000"/>
            <a:headEnd/>
            <a:tailEnd/>
          </a:ln>
        </p:spPr>
        <p:txBody>
          <a:bodyPr/>
          <a:lstStyle/>
          <a:p>
            <a:fld id="{5EBC5CDB-EF5A-45E5-9993-885977E2B79F}" type="slidenum">
              <a:rPr lang="zh-CN" altLang="en-US">
                <a:solidFill>
                  <a:prstClr val="black"/>
                </a:solidFill>
              </a:rPr>
              <a:pPr/>
              <a:t>56</a:t>
            </a:fld>
            <a:endParaRPr lang="en-US" altLang="zh-CN">
              <a:solidFill>
                <a:prstClr val="black"/>
              </a:solidFill>
            </a:endParaRPr>
          </a:p>
        </p:txBody>
      </p:sp>
    </p:spTree>
    <p:extLst>
      <p:ext uri="{BB962C8B-B14F-4D97-AF65-F5344CB8AC3E}">
        <p14:creationId xmlns:p14="http://schemas.microsoft.com/office/powerpoint/2010/main" val="2090182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2E1117B1-D692-4CE6-8818-F45057D307B3}"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20CDB27E-0AFF-41FA-A3A2-60E8A35418B8}" type="slidenum">
              <a:rPr lang="en-US" altLang="zh-CN"/>
              <a:pPr>
                <a:defRPr/>
              </a:pPr>
              <a:t>‹#›</a:t>
            </a:fld>
            <a:endParaRPr lang="en-US" altLang="zh-CN"/>
          </a:p>
        </p:txBody>
      </p:sp>
      <p:pic>
        <p:nvPicPr>
          <p:cNvPr id="5" name="图片 4" descr="hhl.jpg"/>
          <p:cNvPicPr>
            <a:picLocks noChangeAspect="1"/>
          </p:cNvPicPr>
          <p:nvPr userDrawn="1"/>
        </p:nvPicPr>
        <p:blipFill>
          <a:blip r:embed="rId2" cstate="print"/>
          <a:stretch>
            <a:fillRect/>
          </a:stretch>
        </p:blipFill>
        <p:spPr>
          <a:xfrm>
            <a:off x="6732240" y="-99392"/>
            <a:ext cx="2484276" cy="1044116"/>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1600200"/>
            <a:ext cx="2171700" cy="45259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600200"/>
            <a:ext cx="6362700" cy="45259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CAFA0FE9-D0D5-46A2-BE0A-E6A04887C61D}" type="slidenum">
              <a:rPr lang="en-US" altLang="zh-CN"/>
              <a:pPr>
                <a:defRPr/>
              </a:pPr>
              <a:t>‹#›</a:t>
            </a:fld>
            <a:endParaRPr lang="en-US" altLang="zh-CN"/>
          </a:p>
        </p:txBody>
      </p:sp>
      <p:pic>
        <p:nvPicPr>
          <p:cNvPr id="5" name="图片 4" descr="hhl.jpg"/>
          <p:cNvPicPr>
            <a:picLocks noChangeAspect="1"/>
          </p:cNvPicPr>
          <p:nvPr userDrawn="1"/>
        </p:nvPicPr>
        <p:blipFill>
          <a:blip r:embed="rId2" cstate="print"/>
          <a:stretch>
            <a:fillRect/>
          </a:stretch>
        </p:blipFill>
        <p:spPr>
          <a:xfrm>
            <a:off x="6732240" y="-99392"/>
            <a:ext cx="2484276" cy="1044116"/>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F40BA35-4BC4-4DD1-86AC-AAEC44EF9B37}"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CE527BF-468B-4E50-8777-139DCE073879}"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7C5A537-ACEB-4AB8-8CEA-FE4CF789B5AF}"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B46C009-22D0-4F65-8C80-C731E26E7D87}"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CB3C6311-AE45-438C-A676-5E0A9A84A644}"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D9ED7913-1343-46A5-8854-81006BE0C192}"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5BE9F3F3-4F4F-4ACB-BED6-69B04D71A571}"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A23105A-9D22-4F21-A0D2-0C71AD025B15}"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xfrm>
            <a:off x="7488238" y="6489700"/>
            <a:ext cx="1233487" cy="368300"/>
          </a:xfrm>
        </p:spPr>
        <p:txBody>
          <a:bodyPr/>
          <a:lstStyle>
            <a:lvl1pPr>
              <a:defRPr/>
            </a:lvl1pPr>
          </a:lstStyle>
          <a:p>
            <a:pPr>
              <a:defRPr/>
            </a:pPr>
            <a:fld id="{943C0164-3415-4590-9074-A29952A86D7B}"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43605C6-A479-41D3-9049-D2D7FABB03AB}"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EC2AAB7-333C-458D-8E0D-5264F4CAF312}"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AC8D89D-9715-40AD-84D8-7ADF15980DAA}"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755576" y="260648"/>
            <a:ext cx="7772400" cy="1470025"/>
          </a:xfrm>
          <a:prstGeom prst="rect">
            <a:avLst/>
          </a:prstGeom>
        </p:spPr>
        <p:txBody>
          <a:bodyPr>
            <a:noAutofit/>
            <a:scene3d>
              <a:camera prst="orthographicFront"/>
              <a:lightRig rig="threePt" dir="t"/>
            </a:scene3d>
            <a:sp3d extrusionH="57150">
              <a:bevelT w="69850" h="69850" prst="divot"/>
            </a:sp3d>
          </a:bodyPr>
          <a:lstStyle>
            <a:lvl1pPr>
              <a:defRPr sz="9600">
                <a:solidFill>
                  <a:srgbClr val="FFC000"/>
                </a:solidFill>
                <a:effectLst>
                  <a:glow rad="63500">
                    <a:schemeClr val="accent1">
                      <a:satMod val="175000"/>
                      <a:alpha val="40000"/>
                    </a:schemeClr>
                  </a:glow>
                </a:effectLst>
                <a:latin typeface="华文行楷" pitchFamily="2" charset="-122"/>
                <a:ea typeface="华文行楷" pitchFamily="2" charset="-122"/>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403648" y="1988840"/>
            <a:ext cx="6400800" cy="1752600"/>
          </a:xfrm>
          <a:prstGeom prst="rect">
            <a:avLst/>
          </a:prstGeom>
        </p:spPr>
        <p:txBody>
          <a:bodyPr>
            <a:noAutofit/>
            <a:scene3d>
              <a:camera prst="orthographicFront"/>
              <a:lightRig rig="threePt" dir="t"/>
            </a:scene3d>
            <a:sp3d extrusionH="57150">
              <a:bevelT w="38100" h="38100"/>
            </a:sp3d>
          </a:bodyPr>
          <a:lstStyle>
            <a:lvl1pPr marL="0" indent="0" algn="ctr">
              <a:buNone/>
              <a:defRPr sz="5400">
                <a:solidFill>
                  <a:srgbClr val="FFC000"/>
                </a:solidFill>
                <a:effectLst>
                  <a:glow rad="139700">
                    <a:schemeClr val="accent1">
                      <a:satMod val="175000"/>
                      <a:alpha val="40000"/>
                    </a:schemeClr>
                  </a:glow>
                </a:effectLst>
                <a:latin typeface="华文行楷" pitchFamily="2" charset="-122"/>
                <a:ea typeface="华文行楷" pitchFamily="2"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523D0F51-7F56-497E-8A10-F067159BA949}" type="datetimeFigureOut">
              <a:rPr lang="zh-CN" altLang="en-US" sz="1800" b="0">
                <a:solidFill>
                  <a:prstClr val="black"/>
                </a:solidFill>
              </a:rPr>
              <a:pPr>
                <a:defRPr/>
              </a:pPr>
              <a:t>2018/11/27</a:t>
            </a:fld>
            <a:endParaRPr lang="zh-CN" altLang="en-US" sz="1800" b="0">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800" b="0">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9B28E409-C870-4981-AC9F-6D6F6F330661}" type="slidenum">
              <a:rPr lang="zh-CN" altLang="en-US" sz="1800" b="0">
                <a:solidFill>
                  <a:prstClr val="black"/>
                </a:solidFill>
              </a:rPr>
              <a:pPr>
                <a:defRPr/>
              </a:pPr>
              <a:t>‹#›</a:t>
            </a:fld>
            <a:endParaRPr lang="zh-CN" altLang="en-US" sz="1800" b="0">
              <a:solidFill>
                <a:prstClr val="black"/>
              </a:solidFill>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2060848"/>
            <a:ext cx="8229600" cy="4065315"/>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82F0937C-0D25-47ED-963A-F08E66C12086}" type="datetimeFigureOut">
              <a:rPr lang="zh-CN" altLang="en-US" sz="1800" b="0">
                <a:solidFill>
                  <a:prstClr val="black"/>
                </a:solidFill>
              </a:rPr>
              <a:pPr>
                <a:defRPr/>
              </a:pPr>
              <a:t>2018/11/27</a:t>
            </a:fld>
            <a:endParaRPr lang="zh-CN" altLang="en-US" sz="1800" b="0">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800" b="0">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94A5A183-CBAB-4C9A-942E-786FF2CECCC0}" type="slidenum">
              <a:rPr lang="zh-CN" altLang="en-US" sz="1800" b="0">
                <a:solidFill>
                  <a:prstClr val="black"/>
                </a:solidFill>
              </a:rPr>
              <a:pPr>
                <a:defRPr/>
              </a:pPr>
              <a:t>‹#›</a:t>
            </a:fld>
            <a:endParaRPr lang="zh-CN" altLang="en-US" sz="1800" b="0">
              <a:solidFill>
                <a:prstClr val="black"/>
              </a:solidFill>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DCA935A3-BE1A-471A-B194-3280D1FDFCEA}" type="datetimeFigureOut">
              <a:rPr lang="zh-CN" altLang="en-US" sz="1800" b="0">
                <a:solidFill>
                  <a:prstClr val="black"/>
                </a:solidFill>
              </a:rPr>
              <a:pPr>
                <a:defRPr/>
              </a:pPr>
              <a:t>2018/11/27</a:t>
            </a:fld>
            <a:endParaRPr lang="zh-CN" altLang="en-US" sz="1800" b="0">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800" b="0">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E648293D-635E-4617-9E72-CCC9BF76B9AB}" type="slidenum">
              <a:rPr lang="zh-CN" altLang="en-US" sz="1800" b="0">
                <a:solidFill>
                  <a:prstClr val="black"/>
                </a:solidFill>
              </a:rPr>
              <a:pPr>
                <a:defRPr/>
              </a:pPr>
              <a:t>‹#›</a:t>
            </a:fld>
            <a:endParaRPr lang="zh-CN" altLang="en-US" sz="1800" b="0">
              <a:solidFill>
                <a:prstClr val="black"/>
              </a:solidFill>
            </a:endParaRP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988840"/>
            <a:ext cx="4038600" cy="4137323"/>
          </a:xfrm>
          <a:prstGeom prst="rect">
            <a:avLst/>
          </a:prstGeo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988840"/>
            <a:ext cx="4038600" cy="4137323"/>
          </a:xfrm>
          <a:prstGeom prst="rect">
            <a:avLst/>
          </a:prstGeo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smtClean="0"/>
              <a:t>单击此处编辑母版标题样式</a:t>
            </a:r>
            <a:endParaRPr lang="zh-CN" altLang="en-US"/>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F8FF3C3D-DB5D-4D09-91AC-D013478F98A6}" type="datetimeFigureOut">
              <a:rPr lang="zh-CN" altLang="en-US" sz="1800" b="0">
                <a:solidFill>
                  <a:prstClr val="black"/>
                </a:solidFill>
              </a:rPr>
              <a:pPr>
                <a:defRPr/>
              </a:pPr>
              <a:t>2018/11/27</a:t>
            </a:fld>
            <a:endParaRPr lang="zh-CN" altLang="en-US" sz="1800" b="0">
              <a:solidFill>
                <a:prstClr val="black"/>
              </a:solidFill>
            </a:endParaRPr>
          </a:p>
        </p:txBody>
      </p:sp>
      <p:sp>
        <p:nvSpPr>
          <p:cNvPr id="6" name="页脚占位符 5"/>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800" b="0">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D0D52744-D7AF-4D45-B4AC-287AB7DD2678}" type="slidenum">
              <a:rPr lang="zh-CN" altLang="en-US" sz="1800" b="0">
                <a:solidFill>
                  <a:prstClr val="black"/>
                </a:solidFill>
              </a:rPr>
              <a:pPr>
                <a:defRPr/>
              </a:pPr>
              <a:t>‹#›</a:t>
            </a:fld>
            <a:endParaRPr lang="zh-CN" altLang="en-US" sz="1800" b="0">
              <a:solidFill>
                <a:prstClr val="black"/>
              </a:solidFill>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988840"/>
            <a:ext cx="4040188" cy="792087"/>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457200" y="2780927"/>
            <a:ext cx="4040188" cy="3345235"/>
          </a:xfrm>
          <a:prstGeom prst="rect">
            <a:avLst/>
          </a:prstGeo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988840"/>
            <a:ext cx="4041775" cy="792087"/>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内容占位符 5"/>
          <p:cNvSpPr>
            <a:spLocks noGrp="1"/>
          </p:cNvSpPr>
          <p:nvPr>
            <p:ph sz="quarter" idx="4"/>
          </p:nvPr>
        </p:nvSpPr>
        <p:spPr>
          <a:xfrm>
            <a:off x="4645025" y="2780927"/>
            <a:ext cx="4041775" cy="3345235"/>
          </a:xfrm>
          <a:prstGeom prst="rect">
            <a:avLst/>
          </a:prstGeo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dirty="0" smtClean="0"/>
              <a:t>单击此处编辑母版标题样式</a:t>
            </a:r>
            <a:endParaRPr lang="zh-CN" altLang="en-US" dirty="0"/>
          </a:p>
        </p:txBody>
      </p:sp>
      <p:sp>
        <p:nvSpPr>
          <p:cNvPr id="7" name="日期占位符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33F12CB9-6F65-43BF-AB47-518DCBEA14C9}" type="datetimeFigureOut">
              <a:rPr lang="zh-CN" altLang="en-US" sz="1800" b="0">
                <a:solidFill>
                  <a:prstClr val="black"/>
                </a:solidFill>
              </a:rPr>
              <a:pPr>
                <a:defRPr/>
              </a:pPr>
              <a:t>2018/11/27</a:t>
            </a:fld>
            <a:endParaRPr lang="zh-CN" altLang="en-US" sz="1800" b="0">
              <a:solidFill>
                <a:prstClr val="black"/>
              </a:solidFill>
            </a:endParaRPr>
          </a:p>
        </p:txBody>
      </p:sp>
      <p:sp>
        <p:nvSpPr>
          <p:cNvPr id="8" name="页脚占位符 7"/>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800" b="0">
              <a:solidFill>
                <a:prstClr val="black"/>
              </a:solidFill>
            </a:endParaRPr>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35BE1D14-A588-491B-9D71-B62F9650670A}" type="slidenum">
              <a:rPr lang="zh-CN" altLang="en-US" sz="1800" b="0">
                <a:solidFill>
                  <a:prstClr val="black"/>
                </a:solidFill>
              </a:rPr>
              <a:pPr>
                <a:defRPr/>
              </a:pPr>
              <a:t>‹#›</a:t>
            </a:fld>
            <a:endParaRPr lang="zh-CN" altLang="en-US" sz="1800" b="0">
              <a:solidFill>
                <a:prstClr val="black"/>
              </a:solidFill>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980728"/>
            <a:ext cx="3008313" cy="1080120"/>
          </a:xfrm>
          <a:prstGeom prst="rect">
            <a:avLst/>
          </a:prstGeom>
        </p:spPr>
        <p:txBody>
          <a:bodyPr anchor="b">
            <a:normAutofit/>
            <a:scene3d>
              <a:camera prst="orthographicFront"/>
              <a:lightRig rig="threePt" dir="t"/>
            </a:scene3d>
            <a:sp3d extrusionH="57150">
              <a:bevelT w="38100" h="38100"/>
            </a:sp3d>
          </a:bodyPr>
          <a:lstStyle>
            <a:lvl1pPr algn="l">
              <a:defRPr sz="3200" b="1">
                <a:solidFill>
                  <a:srgbClr val="FFC000"/>
                </a:solidFill>
                <a:latin typeface="华文行楷" pitchFamily="2" charset="-122"/>
                <a:ea typeface="华文行楷"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575050" y="980728"/>
            <a:ext cx="5111750" cy="5145435"/>
          </a:xfrm>
          <a:prstGeom prst="rect">
            <a:avLst/>
          </a:prstGeo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57200" y="2060848"/>
            <a:ext cx="3008313" cy="4065315"/>
          </a:xfrm>
          <a:prstGeom prst="rect">
            <a:avLst/>
          </a:prstGeo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D99BEA52-9C70-4C56-AA4F-A532967B9423}" type="datetimeFigureOut">
              <a:rPr lang="zh-CN" altLang="en-US" sz="1800" b="0">
                <a:solidFill>
                  <a:prstClr val="black"/>
                </a:solidFill>
              </a:rPr>
              <a:pPr>
                <a:defRPr/>
              </a:pPr>
              <a:t>2018/11/27</a:t>
            </a:fld>
            <a:endParaRPr lang="zh-CN" altLang="en-US" sz="1800" b="0">
              <a:solidFill>
                <a:prstClr val="black"/>
              </a:solidFill>
            </a:endParaRPr>
          </a:p>
        </p:txBody>
      </p:sp>
      <p:sp>
        <p:nvSpPr>
          <p:cNvPr id="6" name="页脚占位符 5"/>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800" b="0">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035C5A3F-0737-4510-9FE6-0F73AF0960AB}" type="slidenum">
              <a:rPr lang="zh-CN" altLang="en-US" sz="1800" b="0">
                <a:solidFill>
                  <a:prstClr val="black"/>
                </a:solidFill>
              </a:rPr>
              <a:pPr>
                <a:defRPr/>
              </a:pPr>
              <a:t>‹#›</a:t>
            </a:fld>
            <a:endParaRPr lang="zh-CN" altLang="en-US" sz="1800" b="0">
              <a:solidFill>
                <a:prstClr val="black"/>
              </a:solidFill>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16C5D058-4923-4623-A2A4-EE39C1C2649B}" type="datetimeFigureOut">
              <a:rPr lang="zh-CN" altLang="en-US" sz="1800" b="0">
                <a:solidFill>
                  <a:prstClr val="black"/>
                </a:solidFill>
              </a:rPr>
              <a:pPr>
                <a:defRPr/>
              </a:pPr>
              <a:t>2018/11/27</a:t>
            </a:fld>
            <a:endParaRPr lang="zh-CN" altLang="en-US" sz="1800" b="0">
              <a:solidFill>
                <a:prstClr val="black"/>
              </a:solidFill>
            </a:endParaRPr>
          </a:p>
        </p:txBody>
      </p:sp>
      <p:sp>
        <p:nvSpPr>
          <p:cNvPr id="6" name="页脚占位符 5"/>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800" b="0">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BAC0BC11-7C53-4E06-AFC2-C69AAA0D75D0}" type="slidenum">
              <a:rPr lang="zh-CN" altLang="en-US" sz="1800" b="0">
                <a:solidFill>
                  <a:prstClr val="black"/>
                </a:solidFill>
              </a:rPr>
              <a:pPr>
                <a:defRPr/>
              </a:pPr>
              <a:t>‹#›</a:t>
            </a:fld>
            <a:endParaRPr lang="zh-CN" altLang="en-US" sz="1800" b="0">
              <a:solidFill>
                <a:prstClr val="black"/>
              </a:solidFill>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FCB843C0-0E66-431A-968D-65D23D00D86E}"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457200" y="1916832"/>
            <a:ext cx="8229600" cy="4209331"/>
          </a:xfrm>
          <a:prstGeom prst="rect">
            <a:avLst/>
          </a:prstGeo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4D08C1EA-298F-439F-B94D-87D96B28FFC4}" type="datetimeFigureOut">
              <a:rPr lang="zh-CN" altLang="en-US" sz="1800" b="0">
                <a:solidFill>
                  <a:prstClr val="black"/>
                </a:solidFill>
              </a:rPr>
              <a:pPr>
                <a:defRPr/>
              </a:pPr>
              <a:t>2018/11/27</a:t>
            </a:fld>
            <a:endParaRPr lang="zh-CN" altLang="en-US" sz="1800" b="0">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800" b="0">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DF8E66A7-C808-4752-BF55-409F92A181C2}" type="slidenum">
              <a:rPr lang="zh-CN" altLang="en-US" sz="1800" b="0">
                <a:solidFill>
                  <a:prstClr val="black"/>
                </a:solidFill>
              </a:rPr>
              <a:pPr>
                <a:defRPr/>
              </a:pPr>
              <a:t>‹#›</a:t>
            </a:fld>
            <a:endParaRPr lang="zh-CN" altLang="en-US" sz="1800" b="0">
              <a:solidFill>
                <a:prstClr val="black"/>
              </a:solidFill>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836712"/>
            <a:ext cx="2057400" cy="5289451"/>
          </a:xfrm>
          <a:prstGeom prst="rect">
            <a:avLst/>
          </a:prstGeom>
        </p:spPr>
        <p:txBody>
          <a:bodyPr vert="eaVert" lIns="91440" tIns="45720" rIns="91440" bIns="45720" rtlCol="0" anchor="ctr">
            <a:normAutofit/>
            <a:scene3d>
              <a:camera prst="orthographicFront"/>
              <a:lightRig rig="threePt" dir="t"/>
            </a:scene3d>
            <a:sp3d extrusionH="57150">
              <a:bevelT w="38100" h="38100"/>
            </a:sp3d>
          </a:bodyPr>
          <a:lstStyle>
            <a:lvl1pPr>
              <a:defRPr lang="zh-CN" altLang="en-US" dirty="0">
                <a:solidFill>
                  <a:srgbClr val="FFC000"/>
                </a:solidFill>
                <a:latin typeface="华文行楷" pitchFamily="2" charset="-122"/>
                <a:ea typeface="华文行楷" pitchFamily="2" charset="-122"/>
              </a:defRPr>
            </a:lvl1pPr>
          </a:lstStyle>
          <a:p>
            <a:pPr lvl="0"/>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457200" y="836712"/>
            <a:ext cx="6019800" cy="5289451"/>
          </a:xfrm>
          <a:prstGeom prst="rect">
            <a:avLst/>
          </a:prstGeo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BB787062-EC5C-4A40-9542-B0DDEE7531FF}" type="datetimeFigureOut">
              <a:rPr lang="zh-CN" altLang="en-US" sz="1800" b="0">
                <a:solidFill>
                  <a:prstClr val="black"/>
                </a:solidFill>
              </a:rPr>
              <a:pPr>
                <a:defRPr/>
              </a:pPr>
              <a:t>2018/11/27</a:t>
            </a:fld>
            <a:endParaRPr lang="zh-CN" altLang="en-US" sz="1800" b="0">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800" b="0">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AD7CF485-8F06-410D-BC15-7AED197467AB}" type="slidenum">
              <a:rPr lang="zh-CN" altLang="en-US" sz="1800" b="0">
                <a:solidFill>
                  <a:prstClr val="black"/>
                </a:solidFill>
              </a:rPr>
              <a:pPr>
                <a:defRPr/>
              </a:pPr>
              <a:t>‹#›</a:t>
            </a:fld>
            <a:endParaRPr lang="zh-CN" altLang="en-US" sz="1800" b="0">
              <a:solidFill>
                <a:prstClr val="black"/>
              </a:solidFill>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4977D030-89B4-4119-BE4A-33DF9B7ECBD6}" type="datetimeFigureOut">
              <a:rPr lang="zh-CN" altLang="en-US" sz="1800" b="0">
                <a:solidFill>
                  <a:prstClr val="black"/>
                </a:solidFill>
              </a:rPr>
              <a:pPr>
                <a:defRPr/>
              </a:pPr>
              <a:t>2018/11/27</a:t>
            </a:fld>
            <a:endParaRPr lang="zh-CN" altLang="en-US" sz="1800" b="0">
              <a:solidFill>
                <a:prstClr val="black"/>
              </a:solidFill>
            </a:endParaRPr>
          </a:p>
        </p:txBody>
      </p:sp>
      <p:sp>
        <p:nvSpPr>
          <p:cNvPr id="3"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800" b="0">
              <a:solidFill>
                <a:prstClr val="black"/>
              </a:solidFill>
            </a:endParaRPr>
          </a:p>
        </p:txBody>
      </p:sp>
      <p:sp>
        <p:nvSpPr>
          <p:cNvPr id="4"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BF7DBE07-4504-4B4A-A276-EE8439004F7B}" type="slidenum">
              <a:rPr lang="zh-CN" altLang="en-US" sz="1800" b="0">
                <a:solidFill>
                  <a:prstClr val="black"/>
                </a:solidFill>
              </a:rPr>
              <a:pPr>
                <a:defRPr/>
              </a:pPr>
              <a:t>‹#›</a:t>
            </a:fld>
            <a:endParaRPr lang="zh-CN" altLang="en-US" sz="1800" b="0">
              <a:solidFill>
                <a:prstClr val="black"/>
              </a:solidFill>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2E1117B1-D692-4CE6-8818-F45057D307B3}"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xfrm>
            <a:off x="7488238" y="6489700"/>
            <a:ext cx="1233487" cy="368300"/>
          </a:xfrm>
        </p:spPr>
        <p:txBody>
          <a:bodyPr/>
          <a:lstStyle>
            <a:lvl1pPr>
              <a:defRPr/>
            </a:lvl1pPr>
          </a:lstStyle>
          <a:p>
            <a:pPr>
              <a:defRPr/>
            </a:pPr>
            <a:fld id="{943C0164-3415-4590-9074-A29952A86D7B}"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FCB843C0-0E66-431A-968D-65D23D00D86E}"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13E0811C-A7B7-46D5-B7F2-06AF2344B53B}"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pPr>
              <a:defRPr/>
            </a:pPr>
            <a:fld id="{2A77D8CF-42F2-4978-A080-6434C6097EDB}"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BD758BCC-A26B-4C95-AFB5-61A6ADEFE3F0}"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6" name="Rectangle 6"/>
          <p:cNvSpPr>
            <a:spLocks noGrp="1" noChangeArrowheads="1"/>
          </p:cNvSpPr>
          <p:nvPr>
            <p:ph type="sldNum" sz="quarter" idx="10"/>
          </p:nvPr>
        </p:nvSpPr>
        <p:spPr/>
        <p:txBody>
          <a:bodyPr/>
          <a:lstStyle>
            <a:lvl1pPr>
              <a:defRPr/>
            </a:lvl1pPr>
          </a:lstStyle>
          <a:p>
            <a:pPr>
              <a:defRPr/>
            </a:pPr>
            <a:fld id="{BF69F5FF-89BE-44AA-9E97-58D989C1F25B}" type="slidenum">
              <a:rPr lang="en-US" altLang="zh-CN">
                <a:solidFill>
                  <a:srgbClr val="000000"/>
                </a:solidFill>
              </a:rPr>
              <a:pPr>
                <a:defRPr/>
              </a:pPr>
              <a:t>‹#›</a:t>
            </a:fld>
            <a:endParaRPr lang="en-US" altLang="zh-CN">
              <a:solidFill>
                <a:srgbClr val="000000"/>
              </a:solidFill>
            </a:endParaRPr>
          </a:p>
        </p:txBody>
      </p:sp>
      <p:pic>
        <p:nvPicPr>
          <p:cNvPr id="4" name="图片 3" descr="u=1233653272,3107705024&amp;fm=23&amp;gp=0.jpg"/>
          <p:cNvPicPr>
            <a:picLocks noChangeAspect="1"/>
          </p:cNvPicPr>
          <p:nvPr userDrawn="1"/>
        </p:nvPicPr>
        <p:blipFill>
          <a:blip r:embed="rId2" cstate="print"/>
          <a:srcRect l="2191" t="4957" r="1427" b="14079"/>
          <a:stretch>
            <a:fillRect/>
          </a:stretch>
        </p:blipFill>
        <p:spPr>
          <a:xfrm>
            <a:off x="6470676" y="0"/>
            <a:ext cx="2673324" cy="909603"/>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13E0811C-A7B7-46D5-B7F2-06AF2344B53B}"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05228C67-3738-4033-BD46-E866E70CDD77}" type="slidenum">
              <a:rPr lang="en-US" altLang="zh-CN">
                <a:solidFill>
                  <a:srgbClr val="000000"/>
                </a:solidFill>
              </a:rPr>
              <a:pPr>
                <a:defRPr/>
              </a:pPr>
              <a:t>‹#›</a:t>
            </a:fld>
            <a:endParaRPr lang="en-US" altLang="zh-CN">
              <a:solidFill>
                <a:srgbClr val="000000"/>
              </a:solidFill>
            </a:endParaRPr>
          </a:p>
        </p:txBody>
      </p:sp>
      <p:pic>
        <p:nvPicPr>
          <p:cNvPr id="7" name="图片 6" descr="u=1233653272,3107705024&amp;fm=23&amp;gp=0.jpg"/>
          <p:cNvPicPr>
            <a:picLocks noChangeAspect="1"/>
          </p:cNvPicPr>
          <p:nvPr userDrawn="1"/>
        </p:nvPicPr>
        <p:blipFill>
          <a:blip r:embed="rId2" cstate="print"/>
          <a:srcRect l="2191" t="4957" r="1427" b="14079"/>
          <a:stretch>
            <a:fillRect/>
          </a:stretch>
        </p:blipFill>
        <p:spPr>
          <a:xfrm>
            <a:off x="6470676" y="0"/>
            <a:ext cx="2673324" cy="1100757"/>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8FACB030-DB42-426C-9092-2D3696B4147E}" type="slidenum">
              <a:rPr lang="en-US" altLang="zh-CN">
                <a:solidFill>
                  <a:srgbClr val="000000"/>
                </a:solidFill>
              </a:rPr>
              <a:pPr>
                <a:defRPr/>
              </a:pPr>
              <a:t>‹#›</a:t>
            </a:fld>
            <a:endParaRPr lang="en-US" altLang="zh-CN">
              <a:solidFill>
                <a:srgbClr val="000000"/>
              </a:solidFill>
            </a:endParaRPr>
          </a:p>
        </p:txBody>
      </p:sp>
      <p:pic>
        <p:nvPicPr>
          <p:cNvPr id="6" name="图片 5" descr="hhl.jpg"/>
          <p:cNvPicPr>
            <a:picLocks noChangeAspect="1"/>
          </p:cNvPicPr>
          <p:nvPr userDrawn="1"/>
        </p:nvPicPr>
        <p:blipFill>
          <a:blip r:embed="rId2" cstate="print"/>
          <a:stretch>
            <a:fillRect/>
          </a:stretch>
        </p:blipFill>
        <p:spPr>
          <a:xfrm>
            <a:off x="6732240" y="-99392"/>
            <a:ext cx="2484276" cy="1044116"/>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20CDB27E-0AFF-41FA-A3A2-60E8A35418B8}" type="slidenum">
              <a:rPr lang="en-US" altLang="zh-CN">
                <a:solidFill>
                  <a:srgbClr val="000000"/>
                </a:solidFill>
              </a:rPr>
              <a:pPr>
                <a:defRPr/>
              </a:pPr>
              <a:t>‹#›</a:t>
            </a:fld>
            <a:endParaRPr lang="en-US" altLang="zh-CN">
              <a:solidFill>
                <a:srgbClr val="000000"/>
              </a:solidFill>
            </a:endParaRPr>
          </a:p>
        </p:txBody>
      </p:sp>
      <p:pic>
        <p:nvPicPr>
          <p:cNvPr id="5" name="图片 4" descr="hhl.jpg"/>
          <p:cNvPicPr>
            <a:picLocks noChangeAspect="1"/>
          </p:cNvPicPr>
          <p:nvPr userDrawn="1"/>
        </p:nvPicPr>
        <p:blipFill>
          <a:blip r:embed="rId2" cstate="print"/>
          <a:stretch>
            <a:fillRect/>
          </a:stretch>
        </p:blipFill>
        <p:spPr>
          <a:xfrm>
            <a:off x="6732240" y="-99392"/>
            <a:ext cx="2484276" cy="1044116"/>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1600200"/>
            <a:ext cx="2171700" cy="45259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600200"/>
            <a:ext cx="6362700" cy="45259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CAFA0FE9-D0D5-46A2-BE0A-E6A04887C61D}" type="slidenum">
              <a:rPr lang="en-US" altLang="zh-CN">
                <a:solidFill>
                  <a:srgbClr val="000000"/>
                </a:solidFill>
              </a:rPr>
              <a:pPr>
                <a:defRPr/>
              </a:pPr>
              <a:t>‹#›</a:t>
            </a:fld>
            <a:endParaRPr lang="en-US" altLang="zh-CN">
              <a:solidFill>
                <a:srgbClr val="000000"/>
              </a:solidFill>
            </a:endParaRPr>
          </a:p>
        </p:txBody>
      </p:sp>
      <p:pic>
        <p:nvPicPr>
          <p:cNvPr id="5" name="图片 4" descr="hhl.jpg"/>
          <p:cNvPicPr>
            <a:picLocks noChangeAspect="1"/>
          </p:cNvPicPr>
          <p:nvPr userDrawn="1"/>
        </p:nvPicPr>
        <p:blipFill>
          <a:blip r:embed="rId2" cstate="print"/>
          <a:stretch>
            <a:fillRect/>
          </a:stretch>
        </p:blipFill>
        <p:spPr>
          <a:xfrm>
            <a:off x="6732240" y="-99392"/>
            <a:ext cx="2484276" cy="1044116"/>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pPr>
              <a:defRPr/>
            </a:pPr>
            <a:fld id="{2A77D8CF-42F2-4978-A080-6434C6097EDB}"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BD758BCC-A26B-4C95-AFB5-61A6ADEFE3F0}"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6" name="Rectangle 6"/>
          <p:cNvSpPr>
            <a:spLocks noGrp="1" noChangeArrowheads="1"/>
          </p:cNvSpPr>
          <p:nvPr>
            <p:ph type="sldNum" sz="quarter" idx="10"/>
          </p:nvPr>
        </p:nvSpPr>
        <p:spPr/>
        <p:txBody>
          <a:bodyPr/>
          <a:lstStyle>
            <a:lvl1pPr>
              <a:defRPr/>
            </a:lvl1pPr>
          </a:lstStyle>
          <a:p>
            <a:pPr>
              <a:defRPr/>
            </a:pPr>
            <a:fld id="{BF69F5FF-89BE-44AA-9E97-58D989C1F25B}" type="slidenum">
              <a:rPr lang="en-US" altLang="zh-CN"/>
              <a:pPr>
                <a:defRPr/>
              </a:pPr>
              <a:t>‹#›</a:t>
            </a:fld>
            <a:endParaRPr lang="en-US" altLang="zh-CN"/>
          </a:p>
        </p:txBody>
      </p:sp>
      <p:pic>
        <p:nvPicPr>
          <p:cNvPr id="4" name="图片 3" descr="u=1233653272,3107705024&amp;fm=23&amp;gp=0.jpg"/>
          <p:cNvPicPr>
            <a:picLocks noChangeAspect="1"/>
          </p:cNvPicPr>
          <p:nvPr userDrawn="1"/>
        </p:nvPicPr>
        <p:blipFill>
          <a:blip r:embed="rId2" cstate="print"/>
          <a:srcRect l="2191" t="4957" r="1427" b="14079"/>
          <a:stretch>
            <a:fillRect/>
          </a:stretch>
        </p:blipFill>
        <p:spPr>
          <a:xfrm>
            <a:off x="6470676" y="0"/>
            <a:ext cx="2673324" cy="909603"/>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05228C67-3738-4033-BD46-E866E70CDD77}" type="slidenum">
              <a:rPr lang="en-US" altLang="zh-CN"/>
              <a:pPr>
                <a:defRPr/>
              </a:pPr>
              <a:t>‹#›</a:t>
            </a:fld>
            <a:endParaRPr lang="en-US" altLang="zh-CN"/>
          </a:p>
        </p:txBody>
      </p:sp>
      <p:pic>
        <p:nvPicPr>
          <p:cNvPr id="7" name="图片 6" descr="u=1233653272,3107705024&amp;fm=23&amp;gp=0.jpg"/>
          <p:cNvPicPr>
            <a:picLocks noChangeAspect="1"/>
          </p:cNvPicPr>
          <p:nvPr userDrawn="1"/>
        </p:nvPicPr>
        <p:blipFill>
          <a:blip r:embed="rId2" cstate="print"/>
          <a:srcRect l="2191" t="4957" r="1427" b="14079"/>
          <a:stretch>
            <a:fillRect/>
          </a:stretch>
        </p:blipFill>
        <p:spPr>
          <a:xfrm>
            <a:off x="6470676" y="0"/>
            <a:ext cx="2673324" cy="1100757"/>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8FACB030-DB42-426C-9092-2D3696B4147E}" type="slidenum">
              <a:rPr lang="en-US" altLang="zh-CN"/>
              <a:pPr>
                <a:defRPr/>
              </a:pPr>
              <a:t>‹#›</a:t>
            </a:fld>
            <a:endParaRPr lang="en-US" altLang="zh-CN"/>
          </a:p>
        </p:txBody>
      </p:sp>
      <p:pic>
        <p:nvPicPr>
          <p:cNvPr id="6" name="图片 5" descr="hhl.jpg"/>
          <p:cNvPicPr>
            <a:picLocks noChangeAspect="1"/>
          </p:cNvPicPr>
          <p:nvPr userDrawn="1"/>
        </p:nvPicPr>
        <p:blipFill>
          <a:blip r:embed="rId2" cstate="print"/>
          <a:stretch>
            <a:fillRect/>
          </a:stretch>
        </p:blipFill>
        <p:spPr>
          <a:xfrm>
            <a:off x="6732240" y="-99392"/>
            <a:ext cx="2484276" cy="1044116"/>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5.jpe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1.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1336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0" name="Rectangle 6"/>
          <p:cNvSpPr>
            <a:spLocks noGrp="1" noChangeArrowheads="1"/>
          </p:cNvSpPr>
          <p:nvPr>
            <p:ph type="sldNum" sz="quarter" idx="4"/>
          </p:nvPr>
        </p:nvSpPr>
        <p:spPr bwMode="auto">
          <a:xfrm>
            <a:off x="7488238" y="6381750"/>
            <a:ext cx="1233487"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400" b="0">
                <a:solidFill>
                  <a:schemeClr val="tx1"/>
                </a:solidFill>
                <a:latin typeface="Arial" charset="0"/>
                <a:ea typeface="+mn-ea"/>
              </a:defRPr>
            </a:lvl1pPr>
          </a:lstStyle>
          <a:p>
            <a:pPr>
              <a:defRPr/>
            </a:pPr>
            <a:fld id="{711845FD-1830-4FA5-AC68-A27F0426382E}" type="slidenum">
              <a:rPr lang="en-US" altLang="zh-CN"/>
              <a:pPr>
                <a:defRPr/>
              </a:pPr>
              <a:t>‹#›</a:t>
            </a:fld>
            <a:endParaRPr lang="en-US" altLang="zh-CN"/>
          </a:p>
        </p:txBody>
      </p:sp>
      <p:grpSp>
        <p:nvGrpSpPr>
          <p:cNvPr id="1029" name="组合 1"/>
          <p:cNvGrpSpPr>
            <a:grpSpLocks/>
          </p:cNvGrpSpPr>
          <p:nvPr/>
        </p:nvGrpSpPr>
        <p:grpSpPr bwMode="auto">
          <a:xfrm>
            <a:off x="30222" y="364244"/>
            <a:ext cx="9113778" cy="6341356"/>
            <a:chOff x="30224" y="364233"/>
            <a:chExt cx="9114284" cy="6341131"/>
          </a:xfrm>
        </p:grpSpPr>
        <p:sp>
          <p:nvSpPr>
            <p:cNvPr id="2" name="矩形 9"/>
            <p:cNvSpPr>
              <a:spLocks noChangeArrowheads="1"/>
            </p:cNvSpPr>
            <p:nvPr userDrawn="1"/>
          </p:nvSpPr>
          <p:spPr bwMode="auto">
            <a:xfrm>
              <a:off x="6408712" y="6201308"/>
              <a:ext cx="2735796" cy="504056"/>
            </a:xfrm>
            <a:prstGeom prst="rect">
              <a:avLst/>
            </a:prstGeom>
            <a:solidFill>
              <a:schemeClr val="bg1"/>
            </a:solidFill>
            <a:ln w="19050" algn="ctr">
              <a:solidFill>
                <a:schemeClr val="bg1"/>
              </a:solidFill>
              <a:round/>
              <a:headEnd/>
              <a:tailEnd/>
            </a:ln>
          </p:spPr>
          <p:txBody>
            <a:bodyPr anchor="ctr"/>
            <a:lstStyle/>
            <a:p>
              <a:pPr algn="ctr">
                <a:lnSpc>
                  <a:spcPct val="140000"/>
                </a:lnSpc>
              </a:pPr>
              <a:endParaRPr lang="zh-CN" altLang="en-US">
                <a:ea typeface="华文中宋" pitchFamily="2" charset="-122"/>
              </a:endParaRPr>
            </a:p>
          </p:txBody>
        </p:sp>
        <p:grpSp>
          <p:nvGrpSpPr>
            <p:cNvPr id="1031" name="组合 4"/>
            <p:cNvGrpSpPr>
              <a:grpSpLocks/>
            </p:cNvGrpSpPr>
            <p:nvPr userDrawn="1"/>
          </p:nvGrpSpPr>
          <p:grpSpPr bwMode="auto">
            <a:xfrm>
              <a:off x="30224" y="364233"/>
              <a:ext cx="9084572" cy="6108645"/>
              <a:chOff x="30224" y="364233"/>
              <a:chExt cx="9084572" cy="6108645"/>
            </a:xfrm>
          </p:grpSpPr>
          <p:sp>
            <p:nvSpPr>
              <p:cNvPr id="1032" name="矩形 5"/>
              <p:cNvSpPr>
                <a:spLocks noChangeArrowheads="1"/>
              </p:cNvSpPr>
              <p:nvPr/>
            </p:nvSpPr>
            <p:spPr bwMode="auto">
              <a:xfrm>
                <a:off x="30224" y="364233"/>
                <a:ext cx="4685792" cy="489842"/>
              </a:xfrm>
              <a:prstGeom prst="rect">
                <a:avLst/>
              </a:prstGeom>
              <a:solidFill>
                <a:schemeClr val="bg1"/>
              </a:solidFill>
              <a:ln w="19050" algn="ctr">
                <a:solidFill>
                  <a:schemeClr val="bg1"/>
                </a:solidFill>
                <a:round/>
                <a:headEnd/>
                <a:tailEnd/>
              </a:ln>
            </p:spPr>
            <p:txBody>
              <a:bodyPr anchor="ctr"/>
              <a:lstStyle/>
              <a:p>
                <a:pPr algn="ctr">
                  <a:lnSpc>
                    <a:spcPct val="140000"/>
                  </a:lnSpc>
                </a:pPr>
                <a:endParaRPr lang="zh-CN" altLang="en-US">
                  <a:ea typeface="华文中宋" pitchFamily="2" charset="-122"/>
                </a:endParaRPr>
              </a:p>
            </p:txBody>
          </p:sp>
          <p:sp>
            <p:nvSpPr>
              <p:cNvPr id="1034" name="AutoShape 12"/>
              <p:cNvSpPr>
                <a:spLocks noChangeArrowheads="1"/>
              </p:cNvSpPr>
              <p:nvPr/>
            </p:nvSpPr>
            <p:spPr bwMode="gray">
              <a:xfrm>
                <a:off x="1895064" y="440669"/>
                <a:ext cx="2327795" cy="51440"/>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pPr algn="ctr">
                  <a:lnSpc>
                    <a:spcPct val="140000"/>
                  </a:lnSpc>
                </a:pPr>
                <a:endParaRPr lang="zh-CN" altLang="zh-CN">
                  <a:ea typeface="华文中宋" pitchFamily="2" charset="-122"/>
                </a:endParaRPr>
              </a:p>
            </p:txBody>
          </p:sp>
          <p:sp>
            <p:nvSpPr>
              <p:cNvPr id="1035" name="AutoShape 12"/>
              <p:cNvSpPr>
                <a:spLocks noChangeArrowheads="1"/>
              </p:cNvSpPr>
              <p:nvPr/>
            </p:nvSpPr>
            <p:spPr bwMode="gray">
              <a:xfrm flipH="1">
                <a:off x="6787001" y="6421438"/>
                <a:ext cx="2327795" cy="51440"/>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pPr algn="ctr">
                  <a:lnSpc>
                    <a:spcPct val="140000"/>
                  </a:lnSpc>
                </a:pPr>
                <a:endParaRPr lang="zh-CN" altLang="zh-CN">
                  <a:ea typeface="华文中宋" pitchFamily="2" charset="-122"/>
                </a:endParaRPr>
              </a:p>
            </p:txBody>
          </p:sp>
        </p:grpSp>
      </p:grpSp>
      <p:pic>
        <p:nvPicPr>
          <p:cNvPr id="12" name="Picture 2"/>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0" y="44624"/>
            <a:ext cx="2195736" cy="495405"/>
          </a:xfrm>
          <a:prstGeom prst="rect">
            <a:avLst/>
          </a:prstGeom>
          <a:solidFill>
            <a:schemeClr val="bg1"/>
          </a:solid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10" r:id="rId1"/>
    <p:sldLayoutId id="2147484030" r:id="rId2"/>
    <p:sldLayoutId id="2147484011" r:id="rId3"/>
    <p:sldLayoutId id="2147484012" r:id="rId4"/>
    <p:sldLayoutId id="2147484013" r:id="rId5"/>
    <p:sldLayoutId id="2147484014" r:id="rId6"/>
    <p:sldLayoutId id="2147484031" r:id="rId7"/>
    <p:sldLayoutId id="2147484015" r:id="rId8"/>
    <p:sldLayoutId id="2147484016" r:id="rId9"/>
    <p:sldLayoutId id="2147484017" r:id="rId10"/>
    <p:sldLayoutId id="2147484018"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lum/>
          </a:blip>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2083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defRPr sz="1400" b="0">
                <a:solidFill>
                  <a:schemeClr val="tx1"/>
                </a:solidFill>
                <a:latin typeface="Arial" charset="0"/>
                <a:ea typeface="+mn-ea"/>
              </a:defRPr>
            </a:lvl1pPr>
          </a:lstStyle>
          <a:p>
            <a:pPr>
              <a:defRPr/>
            </a:pPr>
            <a:endParaRPr lang="en-US" altLang="zh-CN"/>
          </a:p>
        </p:txBody>
      </p:sp>
      <p:sp>
        <p:nvSpPr>
          <p:cNvPr id="12083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lnSpc>
                <a:spcPct val="100000"/>
              </a:lnSpc>
              <a:defRPr sz="1400" b="0">
                <a:solidFill>
                  <a:schemeClr val="tx1"/>
                </a:solidFill>
                <a:latin typeface="Arial" charset="0"/>
                <a:ea typeface="+mn-ea"/>
              </a:defRPr>
            </a:lvl1pPr>
          </a:lstStyle>
          <a:p>
            <a:pPr>
              <a:defRPr/>
            </a:pPr>
            <a:endParaRPr lang="en-US" altLang="zh-CN"/>
          </a:p>
        </p:txBody>
      </p:sp>
      <p:sp>
        <p:nvSpPr>
          <p:cNvPr id="12083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400" b="0">
                <a:solidFill>
                  <a:schemeClr val="tx1"/>
                </a:solidFill>
                <a:latin typeface="Arial" charset="0"/>
                <a:ea typeface="+mn-ea"/>
              </a:defRPr>
            </a:lvl1pPr>
          </a:lstStyle>
          <a:p>
            <a:pPr>
              <a:defRPr/>
            </a:pPr>
            <a:fld id="{6CB3D59B-26B6-4AF6-92F5-A7A144DF1FC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Lst>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1336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0" name="Rectangle 6"/>
          <p:cNvSpPr>
            <a:spLocks noGrp="1" noChangeArrowheads="1"/>
          </p:cNvSpPr>
          <p:nvPr>
            <p:ph type="sldNum" sz="quarter" idx="4"/>
          </p:nvPr>
        </p:nvSpPr>
        <p:spPr bwMode="auto">
          <a:xfrm>
            <a:off x="7488238" y="6381750"/>
            <a:ext cx="1233487"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400" b="0">
                <a:solidFill>
                  <a:schemeClr val="tx1"/>
                </a:solidFill>
                <a:latin typeface="Arial" charset="0"/>
                <a:ea typeface="+mn-ea"/>
              </a:defRPr>
            </a:lvl1pPr>
          </a:lstStyle>
          <a:p>
            <a:pPr>
              <a:defRPr/>
            </a:pPr>
            <a:fld id="{711845FD-1830-4FA5-AC68-A27F0426382E}" type="slidenum">
              <a:rPr lang="en-US" altLang="zh-CN">
                <a:solidFill>
                  <a:srgbClr val="000000"/>
                </a:solidFill>
              </a:rPr>
              <a:pPr>
                <a:defRPr/>
              </a:pPr>
              <a:t>‹#›</a:t>
            </a:fld>
            <a:endParaRPr lang="en-US" altLang="zh-CN">
              <a:solidFill>
                <a:srgbClr val="000000"/>
              </a:solidFill>
            </a:endParaRPr>
          </a:p>
        </p:txBody>
      </p:sp>
      <p:grpSp>
        <p:nvGrpSpPr>
          <p:cNvPr id="3" name="组合 1"/>
          <p:cNvGrpSpPr>
            <a:grpSpLocks/>
          </p:cNvGrpSpPr>
          <p:nvPr/>
        </p:nvGrpSpPr>
        <p:grpSpPr bwMode="auto">
          <a:xfrm>
            <a:off x="30222" y="364244"/>
            <a:ext cx="9113778" cy="6341356"/>
            <a:chOff x="30224" y="364233"/>
            <a:chExt cx="9114284" cy="6341131"/>
          </a:xfrm>
        </p:grpSpPr>
        <p:sp>
          <p:nvSpPr>
            <p:cNvPr id="2" name="矩形 9"/>
            <p:cNvSpPr>
              <a:spLocks noChangeArrowheads="1"/>
            </p:cNvSpPr>
            <p:nvPr userDrawn="1"/>
          </p:nvSpPr>
          <p:spPr bwMode="auto">
            <a:xfrm>
              <a:off x="6408712" y="6201308"/>
              <a:ext cx="2735796" cy="504056"/>
            </a:xfrm>
            <a:prstGeom prst="rect">
              <a:avLst/>
            </a:prstGeom>
            <a:solidFill>
              <a:schemeClr val="bg1"/>
            </a:solidFill>
            <a:ln w="19050" algn="ctr">
              <a:solidFill>
                <a:schemeClr val="bg1"/>
              </a:solidFill>
              <a:round/>
              <a:headEnd/>
              <a:tailEnd/>
            </a:ln>
          </p:spPr>
          <p:txBody>
            <a:bodyPr anchor="ctr"/>
            <a:lstStyle/>
            <a:p>
              <a:pPr algn="ctr">
                <a:lnSpc>
                  <a:spcPct val="140000"/>
                </a:lnSpc>
              </a:pPr>
              <a:endParaRPr lang="zh-CN" altLang="en-US">
                <a:ea typeface="华文中宋" pitchFamily="2" charset="-122"/>
              </a:endParaRPr>
            </a:p>
          </p:txBody>
        </p:sp>
        <p:grpSp>
          <p:nvGrpSpPr>
            <p:cNvPr id="4" name="组合 4"/>
            <p:cNvGrpSpPr>
              <a:grpSpLocks/>
            </p:cNvGrpSpPr>
            <p:nvPr userDrawn="1"/>
          </p:nvGrpSpPr>
          <p:grpSpPr bwMode="auto">
            <a:xfrm>
              <a:off x="30224" y="364233"/>
              <a:ext cx="9084572" cy="6108645"/>
              <a:chOff x="30224" y="364233"/>
              <a:chExt cx="9084572" cy="6108645"/>
            </a:xfrm>
          </p:grpSpPr>
          <p:sp>
            <p:nvSpPr>
              <p:cNvPr id="1032" name="矩形 5"/>
              <p:cNvSpPr>
                <a:spLocks noChangeArrowheads="1"/>
              </p:cNvSpPr>
              <p:nvPr/>
            </p:nvSpPr>
            <p:spPr bwMode="auto">
              <a:xfrm>
                <a:off x="30224" y="364233"/>
                <a:ext cx="4685792" cy="489842"/>
              </a:xfrm>
              <a:prstGeom prst="rect">
                <a:avLst/>
              </a:prstGeom>
              <a:solidFill>
                <a:schemeClr val="bg1"/>
              </a:solidFill>
              <a:ln w="19050" algn="ctr">
                <a:solidFill>
                  <a:schemeClr val="bg1"/>
                </a:solidFill>
                <a:round/>
                <a:headEnd/>
                <a:tailEnd/>
              </a:ln>
            </p:spPr>
            <p:txBody>
              <a:bodyPr anchor="ctr"/>
              <a:lstStyle/>
              <a:p>
                <a:pPr algn="ctr">
                  <a:lnSpc>
                    <a:spcPct val="140000"/>
                  </a:lnSpc>
                </a:pPr>
                <a:endParaRPr lang="zh-CN" altLang="en-US">
                  <a:ea typeface="华文中宋" pitchFamily="2" charset="-122"/>
                </a:endParaRPr>
              </a:p>
            </p:txBody>
          </p:sp>
          <p:sp>
            <p:nvSpPr>
              <p:cNvPr id="1034" name="AutoShape 12"/>
              <p:cNvSpPr>
                <a:spLocks noChangeArrowheads="1"/>
              </p:cNvSpPr>
              <p:nvPr/>
            </p:nvSpPr>
            <p:spPr bwMode="gray">
              <a:xfrm>
                <a:off x="1895064" y="440669"/>
                <a:ext cx="2327795" cy="51440"/>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pPr algn="ctr">
                  <a:lnSpc>
                    <a:spcPct val="140000"/>
                  </a:lnSpc>
                </a:pPr>
                <a:endParaRPr lang="zh-CN" altLang="zh-CN">
                  <a:ea typeface="华文中宋" pitchFamily="2" charset="-122"/>
                </a:endParaRPr>
              </a:p>
            </p:txBody>
          </p:sp>
          <p:sp>
            <p:nvSpPr>
              <p:cNvPr id="1035" name="AutoShape 12"/>
              <p:cNvSpPr>
                <a:spLocks noChangeArrowheads="1"/>
              </p:cNvSpPr>
              <p:nvPr/>
            </p:nvSpPr>
            <p:spPr bwMode="gray">
              <a:xfrm flipH="1">
                <a:off x="6787001" y="6421438"/>
                <a:ext cx="2327795" cy="51440"/>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pPr algn="ctr">
                  <a:lnSpc>
                    <a:spcPct val="140000"/>
                  </a:lnSpc>
                </a:pPr>
                <a:endParaRPr lang="zh-CN" altLang="zh-CN">
                  <a:ea typeface="华文中宋" pitchFamily="2" charset="-122"/>
                </a:endParaRPr>
              </a:p>
            </p:txBody>
          </p:sp>
        </p:grpSp>
      </p:grpSp>
      <p:pic>
        <p:nvPicPr>
          <p:cNvPr id="12" name="Picture 2"/>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0" y="44624"/>
            <a:ext cx="2195736" cy="495405"/>
          </a:xfrm>
          <a:prstGeom prst="rect">
            <a:avLst/>
          </a:prstGeom>
          <a:solidFill>
            <a:schemeClr val="bg1"/>
          </a:solid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mailto:gisbingxin@gmail.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5.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5.xml"/><Relationship Id="rId5" Type="http://schemas.openxmlformats.org/officeDocument/2006/relationships/image" Target="../media/image44.pn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5.xml"/><Relationship Id="rId5" Type="http://schemas.openxmlformats.org/officeDocument/2006/relationships/image" Target="../media/image51.jpeg"/><Relationship Id="rId4" Type="http://schemas.openxmlformats.org/officeDocument/2006/relationships/image" Target="../media/image50.jpe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emf"/><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5.xml"/><Relationship Id="rId4" Type="http://schemas.openxmlformats.org/officeDocument/2006/relationships/image" Target="../media/image71.jpeg"/></Relationships>
</file>

<file path=ppt/slides/_rels/slide5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863588" y="1952836"/>
            <a:ext cx="7632340" cy="867930"/>
          </a:xfrm>
          <a:prstGeom prst="rect">
            <a:avLst/>
          </a:prstGeom>
          <a:noFill/>
          <a:ln>
            <a:noFill/>
          </a:ln>
        </p:spPr>
        <p:txBody>
          <a:bodyPr wrap="square">
            <a:spAutoFit/>
          </a:bodyPr>
          <a:lstStyle/>
          <a:p>
            <a:pPr algn="ctr">
              <a:lnSpc>
                <a:spcPct val="140000"/>
              </a:lnSpc>
              <a:defRPr/>
            </a:pPr>
            <a:r>
              <a:rPr lang="en-US" altLang="zh-CN" sz="3600" b="0" dirty="0" smtClean="0">
                <a:ln w="19050">
                  <a:noFill/>
                  <a:prstDash val="solid"/>
                </a:ln>
                <a:solidFill>
                  <a:schemeClr val="tx1"/>
                </a:solidFill>
                <a:latin typeface="Times New Roman" pitchFamily="18" charset="0"/>
                <a:ea typeface="华文中宋" pitchFamily="2" charset="-122"/>
                <a:cs typeface="Times New Roman" pitchFamily="18" charset="0"/>
              </a:rPr>
              <a:t>GIS</a:t>
            </a:r>
            <a:r>
              <a:rPr lang="zh-CN" altLang="en-US" sz="3600" b="0" dirty="0" smtClean="0">
                <a:ln w="19050">
                  <a:noFill/>
                  <a:prstDash val="solid"/>
                </a:ln>
                <a:solidFill>
                  <a:schemeClr val="tx1"/>
                </a:solidFill>
                <a:latin typeface="Times New Roman" pitchFamily="18" charset="0"/>
                <a:ea typeface="华文中宋" pitchFamily="2" charset="-122"/>
                <a:cs typeface="Times New Roman" pitchFamily="18" charset="0"/>
              </a:rPr>
              <a:t>实习之 </a:t>
            </a:r>
            <a:r>
              <a:rPr lang="en-US" altLang="zh-CN" sz="3600" b="0" dirty="0" err="1" smtClean="0">
                <a:ln w="19050">
                  <a:noFill/>
                  <a:prstDash val="solid"/>
                </a:ln>
                <a:solidFill>
                  <a:schemeClr val="tx1"/>
                </a:solidFill>
                <a:latin typeface="Times New Roman" pitchFamily="18" charset="0"/>
                <a:ea typeface="华文中宋" pitchFamily="2" charset="-122"/>
                <a:cs typeface="Times New Roman" pitchFamily="18" charset="0"/>
              </a:rPr>
              <a:t>ArcGIS</a:t>
            </a:r>
            <a:r>
              <a:rPr lang="zh-CN" altLang="en-US" sz="3600" b="0" dirty="0" smtClean="0">
                <a:ln w="19050">
                  <a:noFill/>
                  <a:prstDash val="solid"/>
                </a:ln>
                <a:solidFill>
                  <a:schemeClr val="tx1"/>
                </a:solidFill>
                <a:latin typeface="Times New Roman" pitchFamily="18" charset="0"/>
                <a:ea typeface="华文中宋" pitchFamily="2" charset="-122"/>
                <a:cs typeface="Times New Roman" pitchFamily="18" charset="0"/>
              </a:rPr>
              <a:t>篇</a:t>
            </a:r>
            <a:endParaRPr lang="zh-CN" altLang="en-US" sz="3600" b="0" dirty="0">
              <a:ln w="19050">
                <a:noFill/>
                <a:prstDash val="solid"/>
              </a:ln>
              <a:solidFill>
                <a:schemeClr val="tx1"/>
              </a:solidFill>
              <a:latin typeface="Times New Roman" pitchFamily="18" charset="0"/>
              <a:ea typeface="华文中宋" pitchFamily="2" charset="-122"/>
              <a:cs typeface="Times New Roman" pitchFamily="18" charset="0"/>
            </a:endParaRPr>
          </a:p>
        </p:txBody>
      </p:sp>
      <p:pic>
        <p:nvPicPr>
          <p:cNvPr id="9"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224644"/>
            <a:ext cx="3191541" cy="720080"/>
          </a:xfrm>
          <a:prstGeom prst="rect">
            <a:avLst/>
          </a:prstGeom>
          <a:noFill/>
          <a:ln w="9525">
            <a:noFill/>
            <a:miter lim="800000"/>
            <a:headEnd/>
            <a:tailEnd/>
          </a:ln>
        </p:spPr>
      </p:pic>
      <p:pic>
        <p:nvPicPr>
          <p:cNvPr id="12" name="图片 11" descr="25_72972_7ccdaf0197813f0.jpg"/>
          <p:cNvPicPr>
            <a:picLocks noChangeAspect="1"/>
          </p:cNvPicPr>
          <p:nvPr/>
        </p:nvPicPr>
        <p:blipFill>
          <a:blip r:embed="rId3" cstate="print"/>
          <a:srcRect t="31269" b="17310"/>
          <a:stretch>
            <a:fillRect/>
          </a:stretch>
        </p:blipFill>
        <p:spPr>
          <a:xfrm>
            <a:off x="190439" y="4473116"/>
            <a:ext cx="8653581" cy="2384884"/>
          </a:xfrm>
          <a:prstGeom prst="teardrop">
            <a:avLst/>
          </a:prstGeom>
        </p:spPr>
      </p:pic>
      <p:sp>
        <p:nvSpPr>
          <p:cNvPr id="6" name="TextBox 5"/>
          <p:cNvSpPr txBox="1"/>
          <p:nvPr/>
        </p:nvSpPr>
        <p:spPr bwMode="gray">
          <a:xfrm>
            <a:off x="2915816" y="3501008"/>
            <a:ext cx="3469219" cy="1631216"/>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rtlCol="0">
            <a:spAutoFit/>
          </a:bodyPr>
          <a:lstStyle/>
          <a:p>
            <a:pPr eaLnBrk="0" hangingPunct="0"/>
            <a:r>
              <a:rPr lang="zh-CN" altLang="en-US" sz="2000" b="0" dirty="0" smtClean="0">
                <a:solidFill>
                  <a:schemeClr val="tx1"/>
                </a:solidFill>
              </a:rPr>
              <a:t>刘丙新</a:t>
            </a:r>
            <a:endParaRPr lang="en-US" altLang="zh-CN" sz="2000" b="0" dirty="0" smtClean="0">
              <a:solidFill>
                <a:schemeClr val="tx1"/>
              </a:solidFill>
            </a:endParaRPr>
          </a:p>
          <a:p>
            <a:pPr algn="l" eaLnBrk="0" hangingPunct="0"/>
            <a:r>
              <a:rPr lang="zh-CN" altLang="en-US" sz="2000" b="0" dirty="0" smtClean="0">
                <a:solidFill>
                  <a:schemeClr val="tx1"/>
                </a:solidFill>
              </a:rPr>
              <a:t>办公地点：航海楼</a:t>
            </a:r>
            <a:r>
              <a:rPr lang="en-US" altLang="zh-CN" sz="2000" b="0" smtClean="0">
                <a:solidFill>
                  <a:schemeClr val="tx1"/>
                </a:solidFill>
              </a:rPr>
              <a:t>104</a:t>
            </a:r>
            <a:endParaRPr lang="en-US" altLang="zh-CN" sz="2000" b="0" dirty="0" smtClean="0">
              <a:solidFill>
                <a:schemeClr val="tx1"/>
              </a:solidFill>
            </a:endParaRPr>
          </a:p>
          <a:p>
            <a:pPr algn="l" eaLnBrk="0" hangingPunct="0"/>
            <a:r>
              <a:rPr lang="en-US" altLang="zh-CN" sz="2000" b="0" dirty="0" smtClean="0">
                <a:solidFill>
                  <a:schemeClr val="tx1"/>
                </a:solidFill>
              </a:rPr>
              <a:t>TEL</a:t>
            </a:r>
            <a:r>
              <a:rPr lang="zh-CN" altLang="en-US" sz="2000" b="0" dirty="0" smtClean="0">
                <a:solidFill>
                  <a:schemeClr val="tx1"/>
                </a:solidFill>
              </a:rPr>
              <a:t>：</a:t>
            </a:r>
            <a:r>
              <a:rPr lang="en-US" altLang="zh-CN" sz="2000" b="0" dirty="0" smtClean="0">
                <a:solidFill>
                  <a:schemeClr val="tx1"/>
                </a:solidFill>
              </a:rPr>
              <a:t>15142349030</a:t>
            </a:r>
          </a:p>
          <a:p>
            <a:pPr algn="l" eaLnBrk="0" hangingPunct="0"/>
            <a:r>
              <a:rPr lang="en-US" altLang="zh-CN" sz="2000" b="0" dirty="0" smtClean="0">
                <a:solidFill>
                  <a:schemeClr val="tx1"/>
                </a:solidFill>
              </a:rPr>
              <a:t>Email</a:t>
            </a:r>
            <a:r>
              <a:rPr lang="zh-CN" altLang="en-US" sz="2000" b="0" dirty="0" smtClean="0">
                <a:solidFill>
                  <a:schemeClr val="tx1"/>
                </a:solidFill>
              </a:rPr>
              <a:t>：</a:t>
            </a:r>
            <a:r>
              <a:rPr lang="en-US" altLang="zh-CN" sz="2000" b="0" dirty="0" smtClean="0">
                <a:solidFill>
                  <a:schemeClr val="tx1"/>
                </a:solidFill>
                <a:hlinkClick r:id="rId4"/>
              </a:rPr>
              <a:t>gisbingxin@126.com</a:t>
            </a:r>
            <a:endParaRPr lang="en-US" altLang="zh-CN" sz="2000" b="0" dirty="0" smtClean="0">
              <a:solidFill>
                <a:schemeClr val="tx1"/>
              </a:solidFill>
            </a:endParaRPr>
          </a:p>
          <a:p>
            <a:pPr algn="l" eaLnBrk="0" hangingPunct="0"/>
            <a:r>
              <a:rPr lang="en-US" altLang="zh-CN" sz="2000" b="0" dirty="0" smtClean="0">
                <a:solidFill>
                  <a:schemeClr val="tx1"/>
                </a:solidFill>
              </a:rPr>
              <a:t>QQ/</a:t>
            </a:r>
            <a:r>
              <a:rPr lang="zh-CN" altLang="en-US" sz="2000" b="0" dirty="0" smtClean="0">
                <a:solidFill>
                  <a:schemeClr val="tx1"/>
                </a:solidFill>
              </a:rPr>
              <a:t>微信：</a:t>
            </a:r>
            <a:r>
              <a:rPr lang="en-US" altLang="zh-CN" sz="2000" b="0" dirty="0" smtClean="0">
                <a:solidFill>
                  <a:schemeClr val="tx1"/>
                </a:solidFill>
              </a:rPr>
              <a:t>363948776</a:t>
            </a:r>
          </a:p>
        </p:txBody>
      </p:sp>
    </p:spTree>
  </p:cSld>
  <p:clrMapOvr>
    <a:masterClrMapping/>
  </p:clrMapOvr>
  <p:transition spd="slow" advTm="21406">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sz="half" idx="4294967295"/>
          </p:nvPr>
        </p:nvSpPr>
        <p:spPr>
          <a:xfrm>
            <a:off x="701622" y="1639863"/>
            <a:ext cx="8215425" cy="4137025"/>
          </a:xfrm>
          <a:prstGeom prst="rect">
            <a:avLst/>
          </a:prstGeom>
        </p:spPr>
        <p:txBody>
          <a:bodyPr/>
          <a:lstStyle/>
          <a:p>
            <a:pPr>
              <a:buFontTx/>
              <a:buNone/>
            </a:pPr>
            <a:r>
              <a:rPr lang="zh-CN" altLang="en-US" sz="2800" dirty="0" smtClean="0">
                <a:solidFill>
                  <a:srgbClr val="000000"/>
                </a:solidFill>
                <a:latin typeface="宋体" pitchFamily="2" charset="-122"/>
                <a:ea typeface="宋体" pitchFamily="2" charset="-122"/>
              </a:rPr>
              <a:t>何谓表面</a:t>
            </a:r>
          </a:p>
          <a:p>
            <a:pPr>
              <a:buFontTx/>
              <a:buNone/>
            </a:pPr>
            <a:r>
              <a:rPr lang="zh-CN" altLang="en-US" sz="2400" dirty="0" smtClean="0">
                <a:solidFill>
                  <a:srgbClr val="000000"/>
                </a:solidFill>
                <a:latin typeface="宋体" pitchFamily="2" charset="-122"/>
                <a:ea typeface="宋体" pitchFamily="2" charset="-122"/>
              </a:rPr>
              <a:t>表面即连续的值域，该值域的变化可能涉及到无数个点 。</a:t>
            </a:r>
            <a:endParaRPr lang="en-US" altLang="zh-CN" sz="2400" dirty="0" smtClean="0">
              <a:solidFill>
                <a:srgbClr val="000000"/>
              </a:solidFill>
              <a:latin typeface="宋体" pitchFamily="2" charset="-122"/>
              <a:ea typeface="宋体" pitchFamily="2" charset="-122"/>
            </a:endParaRPr>
          </a:p>
        </p:txBody>
      </p:sp>
      <p:grpSp>
        <p:nvGrpSpPr>
          <p:cNvPr id="2" name="Group 7"/>
          <p:cNvGrpSpPr>
            <a:grpSpLocks/>
          </p:cNvGrpSpPr>
          <p:nvPr/>
        </p:nvGrpSpPr>
        <p:grpSpPr bwMode="auto">
          <a:xfrm>
            <a:off x="2125629" y="2844792"/>
            <a:ext cx="4800600" cy="3709988"/>
            <a:chOff x="1341" y="1706"/>
            <a:chExt cx="3276" cy="2337"/>
          </a:xfrm>
        </p:grpSpPr>
        <p:pic>
          <p:nvPicPr>
            <p:cNvPr id="5125" name="Picture 5"/>
            <p:cNvPicPr>
              <a:picLocks noChangeAspect="1" noChangeArrowheads="1"/>
            </p:cNvPicPr>
            <p:nvPr/>
          </p:nvPicPr>
          <p:blipFill>
            <a:blip r:embed="rId2" cstate="print"/>
            <a:srcRect r="1788"/>
            <a:stretch>
              <a:fillRect/>
            </a:stretch>
          </p:blipFill>
          <p:spPr bwMode="auto">
            <a:xfrm>
              <a:off x="1341" y="1706"/>
              <a:ext cx="3276" cy="2041"/>
            </a:xfrm>
            <a:prstGeom prst="rect">
              <a:avLst/>
            </a:prstGeom>
            <a:noFill/>
            <a:ln w="9525">
              <a:noFill/>
              <a:miter lim="800000"/>
              <a:headEnd/>
              <a:tailEnd/>
            </a:ln>
          </p:spPr>
        </p:pic>
        <p:sp>
          <p:nvSpPr>
            <p:cNvPr id="5126" name="Text Box 6"/>
            <p:cNvSpPr txBox="1">
              <a:spLocks noChangeArrowheads="1"/>
            </p:cNvSpPr>
            <p:nvPr/>
          </p:nvSpPr>
          <p:spPr bwMode="auto">
            <a:xfrm>
              <a:off x="1941" y="3793"/>
              <a:ext cx="1995" cy="250"/>
            </a:xfrm>
            <a:prstGeom prst="rect">
              <a:avLst/>
            </a:prstGeom>
            <a:noFill/>
            <a:ln w="9525">
              <a:noFill/>
              <a:miter lim="800000"/>
              <a:headEnd/>
              <a:tailEnd/>
            </a:ln>
          </p:spPr>
          <p:txBody>
            <a:bodyPr>
              <a:spAutoFit/>
            </a:bodyPr>
            <a:lstStyle/>
            <a:p>
              <a:pPr algn="ctr">
                <a:spcBef>
                  <a:spcPct val="50000"/>
                </a:spcBef>
              </a:pPr>
              <a:r>
                <a:rPr lang="zh-CN" altLang="en-US" sz="2000" dirty="0" smtClean="0">
                  <a:latin typeface="隶书" pitchFamily="49" charset="-122"/>
                  <a:ea typeface="隶书" pitchFamily="49" charset="-122"/>
                </a:rPr>
                <a:t>表面</a:t>
              </a:r>
              <a:r>
                <a:rPr lang="zh-CN" altLang="en-US" sz="2000" dirty="0">
                  <a:latin typeface="隶书" pitchFamily="49" charset="-122"/>
                  <a:ea typeface="隶书" pitchFamily="49" charset="-122"/>
                </a:rPr>
                <a:t>示意图</a:t>
              </a:r>
            </a:p>
          </p:txBody>
        </p:sp>
      </p:grpSp>
      <p:sp>
        <p:nvSpPr>
          <p:cNvPr id="8" name="矩形 7"/>
          <p:cNvSpPr/>
          <p:nvPr/>
        </p:nvSpPr>
        <p:spPr>
          <a:xfrm>
            <a:off x="446031" y="946116"/>
            <a:ext cx="3251211" cy="523220"/>
          </a:xfrm>
          <a:prstGeom prst="rect">
            <a:avLst/>
          </a:prstGeom>
        </p:spPr>
        <p:txBody>
          <a:bodyPr wrap="none">
            <a:spAutoFit/>
          </a:bodyPr>
          <a:lstStyle/>
          <a:p>
            <a:r>
              <a:rPr lang="en-US" altLang="zh-CN" sz="2800" dirty="0" smtClean="0">
                <a:solidFill>
                  <a:srgbClr val="000000"/>
                </a:solidFill>
                <a:latin typeface="宋体" pitchFamily="2" charset="-122"/>
              </a:rPr>
              <a:t>2</a:t>
            </a:r>
            <a:r>
              <a:rPr lang="zh-CN" altLang="en-US" sz="2800" dirty="0" smtClean="0">
                <a:solidFill>
                  <a:srgbClr val="000000"/>
                </a:solidFill>
                <a:latin typeface="宋体" pitchFamily="2" charset="-122"/>
              </a:rPr>
              <a:t>、表面创建与管理</a:t>
            </a:r>
            <a:endParaRPr lang="en-US" altLang="zh-CN" sz="2800" dirty="0" smtClean="0">
              <a:solidFill>
                <a:srgbClr val="000000"/>
              </a:solidFill>
              <a:latin typeface="宋体"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sz="half" idx="4294967295"/>
          </p:nvPr>
        </p:nvSpPr>
        <p:spPr>
          <a:xfrm>
            <a:off x="263466" y="1566837"/>
            <a:ext cx="8617068" cy="4137025"/>
          </a:xfrm>
          <a:prstGeom prst="rect">
            <a:avLst/>
          </a:prstGeom>
        </p:spPr>
        <p:txBody>
          <a:bodyPr/>
          <a:lstStyle/>
          <a:p>
            <a:pPr>
              <a:buFontTx/>
              <a:buNone/>
            </a:pPr>
            <a:r>
              <a:rPr lang="zh-CN" altLang="en-US" sz="2400" dirty="0" smtClean="0">
                <a:solidFill>
                  <a:srgbClr val="000000"/>
                </a:solidFill>
                <a:latin typeface="宋体" pitchFamily="2" charset="-122"/>
                <a:ea typeface="宋体" pitchFamily="2" charset="-122"/>
              </a:rPr>
              <a:t>（</a:t>
            </a:r>
            <a:r>
              <a:rPr lang="en-US" altLang="zh-CN" sz="2400" dirty="0" smtClean="0">
                <a:solidFill>
                  <a:srgbClr val="000000"/>
                </a:solidFill>
                <a:latin typeface="宋体" pitchFamily="2" charset="-122"/>
                <a:ea typeface="宋体" pitchFamily="2" charset="-122"/>
              </a:rPr>
              <a:t>1</a:t>
            </a:r>
            <a:r>
              <a:rPr lang="zh-CN" altLang="en-US" sz="2400" dirty="0" smtClean="0">
                <a:solidFill>
                  <a:srgbClr val="000000"/>
                </a:solidFill>
                <a:latin typeface="宋体" pitchFamily="2" charset="-122"/>
                <a:ea typeface="宋体" pitchFamily="2" charset="-122"/>
              </a:rPr>
              <a:t>）栅格表面</a:t>
            </a:r>
          </a:p>
          <a:p>
            <a:pPr>
              <a:buFontTx/>
              <a:buNone/>
            </a:pPr>
            <a:r>
              <a:rPr lang="zh-CN" altLang="en-US" sz="2400" dirty="0" smtClean="0">
                <a:solidFill>
                  <a:srgbClr val="000000"/>
                </a:solidFill>
                <a:latin typeface="宋体" pitchFamily="2" charset="-122"/>
                <a:ea typeface="宋体" pitchFamily="2" charset="-122"/>
              </a:rPr>
              <a:t>     栅格表面以网格的形式存储，每个单元格内具有唯一的</a:t>
            </a:r>
            <a:r>
              <a:rPr lang="en-US" altLang="zh-CN" sz="2400" dirty="0" smtClean="0">
                <a:solidFill>
                  <a:srgbClr val="000000"/>
                </a:solidFill>
                <a:latin typeface="宋体" pitchFamily="2" charset="-122"/>
                <a:ea typeface="宋体" pitchFamily="2" charset="-122"/>
              </a:rPr>
              <a:t>Z</a:t>
            </a:r>
            <a:r>
              <a:rPr lang="zh-CN" altLang="en-US" sz="2400" dirty="0" smtClean="0">
                <a:solidFill>
                  <a:srgbClr val="000000"/>
                </a:solidFill>
                <a:latin typeface="宋体" pitchFamily="2" charset="-122"/>
                <a:ea typeface="宋体" pitchFamily="2" charset="-122"/>
              </a:rPr>
              <a:t>值，单元尺寸越小</a:t>
            </a:r>
            <a:r>
              <a:rPr lang="en-US" altLang="zh-CN" sz="2400" dirty="0" smtClean="0">
                <a:solidFill>
                  <a:srgbClr val="000000"/>
                </a:solidFill>
                <a:latin typeface="宋体" pitchFamily="2" charset="-122"/>
                <a:ea typeface="宋体" pitchFamily="2" charset="-122"/>
              </a:rPr>
              <a:t>,</a:t>
            </a:r>
            <a:r>
              <a:rPr lang="zh-CN" altLang="en-US" sz="2400" dirty="0" smtClean="0">
                <a:solidFill>
                  <a:srgbClr val="000000"/>
                </a:solidFill>
                <a:latin typeface="宋体" pitchFamily="2" charset="-122"/>
                <a:ea typeface="宋体" pitchFamily="2" charset="-122"/>
              </a:rPr>
              <a:t>表面精度越高。</a:t>
            </a:r>
          </a:p>
        </p:txBody>
      </p:sp>
      <p:grpSp>
        <p:nvGrpSpPr>
          <p:cNvPr id="2" name="Group 6"/>
          <p:cNvGrpSpPr>
            <a:grpSpLocks/>
          </p:cNvGrpSpPr>
          <p:nvPr/>
        </p:nvGrpSpPr>
        <p:grpSpPr bwMode="auto">
          <a:xfrm>
            <a:off x="373005" y="2844792"/>
            <a:ext cx="8567794" cy="3787781"/>
            <a:chOff x="37" y="1616"/>
            <a:chExt cx="6114" cy="2654"/>
          </a:xfrm>
        </p:grpSpPr>
        <p:pic>
          <p:nvPicPr>
            <p:cNvPr id="6149"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7" y="1616"/>
              <a:ext cx="6114" cy="2417"/>
            </a:xfrm>
            <a:prstGeom prst="rect">
              <a:avLst/>
            </a:prstGeom>
            <a:noFill/>
            <a:ln w="9525">
              <a:noFill/>
              <a:miter lim="800000"/>
              <a:headEnd/>
              <a:tailEnd/>
            </a:ln>
          </p:spPr>
        </p:pic>
        <p:sp>
          <p:nvSpPr>
            <p:cNvPr id="6150" name="Text Box 5"/>
            <p:cNvSpPr txBox="1">
              <a:spLocks noChangeArrowheads="1"/>
            </p:cNvSpPr>
            <p:nvPr/>
          </p:nvSpPr>
          <p:spPr bwMode="auto">
            <a:xfrm>
              <a:off x="1941" y="4020"/>
              <a:ext cx="2223" cy="250"/>
            </a:xfrm>
            <a:prstGeom prst="rect">
              <a:avLst/>
            </a:prstGeom>
            <a:noFill/>
            <a:ln w="9525">
              <a:noFill/>
              <a:miter lim="800000"/>
              <a:headEnd/>
              <a:tailEnd/>
            </a:ln>
          </p:spPr>
          <p:txBody>
            <a:bodyPr>
              <a:spAutoFit/>
            </a:bodyPr>
            <a:lstStyle/>
            <a:p>
              <a:pPr algn="ctr">
                <a:spcBef>
                  <a:spcPct val="50000"/>
                </a:spcBef>
              </a:pPr>
              <a:r>
                <a:rPr lang="zh-CN" altLang="en-US" sz="2000" dirty="0" smtClean="0">
                  <a:latin typeface="隶书" pitchFamily="49" charset="-122"/>
                  <a:ea typeface="隶书" pitchFamily="49" charset="-122"/>
                </a:rPr>
                <a:t>栅</a:t>
              </a:r>
              <a:r>
                <a:rPr lang="zh-CN" altLang="en-US" sz="2000" dirty="0">
                  <a:latin typeface="隶书" pitchFamily="49" charset="-122"/>
                  <a:ea typeface="隶书" pitchFamily="49" charset="-122"/>
                </a:rPr>
                <a:t>格表面示意图</a:t>
              </a:r>
            </a:p>
          </p:txBody>
        </p:sp>
      </p:grpSp>
      <p:sp>
        <p:nvSpPr>
          <p:cNvPr id="8" name="矩形 7"/>
          <p:cNvSpPr/>
          <p:nvPr/>
        </p:nvSpPr>
        <p:spPr>
          <a:xfrm>
            <a:off x="446031" y="946116"/>
            <a:ext cx="3251211" cy="523220"/>
          </a:xfrm>
          <a:prstGeom prst="rect">
            <a:avLst/>
          </a:prstGeom>
        </p:spPr>
        <p:txBody>
          <a:bodyPr wrap="none">
            <a:spAutoFit/>
          </a:bodyPr>
          <a:lstStyle/>
          <a:p>
            <a:r>
              <a:rPr lang="en-US" altLang="zh-CN" sz="2800" dirty="0" smtClean="0">
                <a:solidFill>
                  <a:srgbClr val="000000"/>
                </a:solidFill>
                <a:latin typeface="宋体" pitchFamily="2" charset="-122"/>
              </a:rPr>
              <a:t>2</a:t>
            </a:r>
            <a:r>
              <a:rPr lang="zh-CN" altLang="en-US" sz="2800" dirty="0" smtClean="0">
                <a:solidFill>
                  <a:srgbClr val="000000"/>
                </a:solidFill>
                <a:latin typeface="宋体" pitchFamily="2" charset="-122"/>
              </a:rPr>
              <a:t>、表面创建与管理</a:t>
            </a:r>
            <a:endParaRPr lang="en-US" altLang="zh-CN" sz="2800" dirty="0" smtClean="0">
              <a:solidFill>
                <a:srgbClr val="000000"/>
              </a:solidFill>
              <a:latin typeface="宋体"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sz="half" idx="4294967295"/>
          </p:nvPr>
        </p:nvSpPr>
        <p:spPr>
          <a:xfrm>
            <a:off x="299978" y="1676376"/>
            <a:ext cx="8434503" cy="4137025"/>
          </a:xfrm>
          <a:prstGeom prst="rect">
            <a:avLst/>
          </a:prstGeom>
        </p:spPr>
        <p:txBody>
          <a:bodyPr/>
          <a:lstStyle/>
          <a:p>
            <a:pPr>
              <a:buFontTx/>
              <a:buNone/>
            </a:pPr>
            <a:r>
              <a:rPr lang="zh-CN" altLang="en-US" sz="2400" dirty="0" smtClean="0">
                <a:solidFill>
                  <a:srgbClr val="000000"/>
                </a:solidFill>
                <a:latin typeface="宋体" pitchFamily="2" charset="-122"/>
                <a:ea typeface="宋体" pitchFamily="2" charset="-122"/>
              </a:rPr>
              <a:t>（</a:t>
            </a:r>
            <a:r>
              <a:rPr lang="en-US" altLang="zh-CN" sz="2400" dirty="0" smtClean="0">
                <a:solidFill>
                  <a:srgbClr val="000000"/>
                </a:solidFill>
                <a:latin typeface="宋体" pitchFamily="2" charset="-122"/>
                <a:ea typeface="宋体" pitchFamily="2" charset="-122"/>
              </a:rPr>
              <a:t>2</a:t>
            </a:r>
            <a:r>
              <a:rPr lang="zh-CN" altLang="en-US" sz="2400" dirty="0" smtClean="0">
                <a:solidFill>
                  <a:srgbClr val="000000"/>
                </a:solidFill>
                <a:latin typeface="宋体" pitchFamily="2" charset="-122"/>
                <a:ea typeface="宋体" pitchFamily="2" charset="-122"/>
              </a:rPr>
              <a:t>）</a:t>
            </a:r>
            <a:r>
              <a:rPr lang="en-US" altLang="zh-CN" sz="2400" dirty="0" smtClean="0">
                <a:solidFill>
                  <a:srgbClr val="000000"/>
                </a:solidFill>
                <a:latin typeface="宋体" pitchFamily="2" charset="-122"/>
                <a:ea typeface="宋体" pitchFamily="2" charset="-122"/>
              </a:rPr>
              <a:t>TIN</a:t>
            </a:r>
            <a:r>
              <a:rPr lang="zh-CN" altLang="en-US" sz="2400" dirty="0" smtClean="0">
                <a:solidFill>
                  <a:srgbClr val="000000"/>
                </a:solidFill>
                <a:latin typeface="宋体" pitchFamily="2" charset="-122"/>
                <a:ea typeface="宋体" pitchFamily="2" charset="-122"/>
              </a:rPr>
              <a:t>表面</a:t>
            </a:r>
          </a:p>
          <a:p>
            <a:pPr>
              <a:buFontTx/>
              <a:buNone/>
            </a:pPr>
            <a:r>
              <a:rPr lang="zh-CN" altLang="en-US" sz="2400" dirty="0" smtClean="0">
                <a:solidFill>
                  <a:srgbClr val="000000"/>
                </a:solidFill>
                <a:latin typeface="宋体" pitchFamily="2" charset="-122"/>
                <a:ea typeface="宋体" pitchFamily="2" charset="-122"/>
              </a:rPr>
              <a:t>     由具有</a:t>
            </a:r>
            <a:r>
              <a:rPr lang="en-US" altLang="zh-CN" sz="2400" dirty="0" smtClean="0">
                <a:solidFill>
                  <a:srgbClr val="000000"/>
                </a:solidFill>
                <a:latin typeface="宋体" pitchFamily="2" charset="-122"/>
                <a:ea typeface="宋体" pitchFamily="2" charset="-122"/>
              </a:rPr>
              <a:t>Z</a:t>
            </a:r>
            <a:r>
              <a:rPr lang="zh-CN" altLang="en-US" sz="2400" dirty="0" smtClean="0">
                <a:solidFill>
                  <a:srgbClr val="000000"/>
                </a:solidFill>
                <a:latin typeface="宋体" pitchFamily="2" charset="-122"/>
                <a:ea typeface="宋体" pitchFamily="2" charset="-122"/>
              </a:rPr>
              <a:t>值的离散点两两联接构成不规则三角网</a:t>
            </a:r>
          </a:p>
        </p:txBody>
      </p:sp>
      <p:grpSp>
        <p:nvGrpSpPr>
          <p:cNvPr id="2" name="Group 7"/>
          <p:cNvGrpSpPr>
            <a:grpSpLocks/>
          </p:cNvGrpSpPr>
          <p:nvPr/>
        </p:nvGrpSpPr>
        <p:grpSpPr bwMode="auto">
          <a:xfrm>
            <a:off x="650875" y="2781300"/>
            <a:ext cx="7908925" cy="3492500"/>
            <a:chOff x="444" y="1752"/>
            <a:chExt cx="5397" cy="2200"/>
          </a:xfrm>
        </p:grpSpPr>
        <p:pic>
          <p:nvPicPr>
            <p:cNvPr id="7173" name="Picture 5"/>
            <p:cNvPicPr>
              <a:picLocks noChangeAspect="1" noChangeArrowheads="1"/>
            </p:cNvPicPr>
            <p:nvPr/>
          </p:nvPicPr>
          <p:blipFill>
            <a:blip r:embed="rId2" cstate="print"/>
            <a:srcRect/>
            <a:stretch>
              <a:fillRect/>
            </a:stretch>
          </p:blipFill>
          <p:spPr bwMode="auto">
            <a:xfrm>
              <a:off x="444" y="1752"/>
              <a:ext cx="5397" cy="1837"/>
            </a:xfrm>
            <a:prstGeom prst="rect">
              <a:avLst/>
            </a:prstGeom>
            <a:noFill/>
            <a:ln w="9525">
              <a:noFill/>
              <a:miter lim="800000"/>
              <a:headEnd/>
              <a:tailEnd/>
            </a:ln>
          </p:spPr>
        </p:pic>
        <p:sp>
          <p:nvSpPr>
            <p:cNvPr id="7174" name="Text Box 6"/>
            <p:cNvSpPr txBox="1">
              <a:spLocks noChangeArrowheads="1"/>
            </p:cNvSpPr>
            <p:nvPr/>
          </p:nvSpPr>
          <p:spPr bwMode="auto">
            <a:xfrm>
              <a:off x="2167" y="3702"/>
              <a:ext cx="2042" cy="250"/>
            </a:xfrm>
            <a:prstGeom prst="rect">
              <a:avLst/>
            </a:prstGeom>
            <a:noFill/>
            <a:ln w="9525">
              <a:noFill/>
              <a:miter lim="800000"/>
              <a:headEnd/>
              <a:tailEnd/>
            </a:ln>
          </p:spPr>
          <p:txBody>
            <a:bodyPr>
              <a:spAutoFit/>
            </a:bodyPr>
            <a:lstStyle/>
            <a:p>
              <a:pPr algn="ctr">
                <a:spcBef>
                  <a:spcPct val="50000"/>
                </a:spcBef>
              </a:pPr>
              <a:r>
                <a:rPr lang="en-US" altLang="zh-CN" sz="2000" dirty="0" smtClean="0">
                  <a:latin typeface="隶书" pitchFamily="49" charset="-122"/>
                  <a:ea typeface="隶书" pitchFamily="49" charset="-122"/>
                </a:rPr>
                <a:t>TIN</a:t>
              </a:r>
              <a:r>
                <a:rPr lang="zh-CN" altLang="en-US" sz="2000" dirty="0">
                  <a:latin typeface="隶书" pitchFamily="49" charset="-122"/>
                  <a:ea typeface="隶书" pitchFamily="49" charset="-122"/>
                </a:rPr>
                <a:t>表面示意图</a:t>
              </a:r>
            </a:p>
          </p:txBody>
        </p:sp>
      </p:grpSp>
      <p:sp>
        <p:nvSpPr>
          <p:cNvPr id="8" name="矩形 7"/>
          <p:cNvSpPr/>
          <p:nvPr/>
        </p:nvSpPr>
        <p:spPr>
          <a:xfrm>
            <a:off x="446031" y="946116"/>
            <a:ext cx="3251211" cy="523220"/>
          </a:xfrm>
          <a:prstGeom prst="rect">
            <a:avLst/>
          </a:prstGeom>
        </p:spPr>
        <p:txBody>
          <a:bodyPr wrap="none">
            <a:spAutoFit/>
          </a:bodyPr>
          <a:lstStyle/>
          <a:p>
            <a:r>
              <a:rPr lang="en-US" altLang="zh-CN" sz="2800" dirty="0" smtClean="0">
                <a:solidFill>
                  <a:srgbClr val="000000"/>
                </a:solidFill>
                <a:latin typeface="宋体" pitchFamily="2" charset="-122"/>
              </a:rPr>
              <a:t>2</a:t>
            </a:r>
            <a:r>
              <a:rPr lang="zh-CN" altLang="en-US" sz="2800" dirty="0" smtClean="0">
                <a:solidFill>
                  <a:srgbClr val="000000"/>
                </a:solidFill>
                <a:latin typeface="宋体" pitchFamily="2" charset="-122"/>
              </a:rPr>
              <a:t>、表面创建与管理</a:t>
            </a:r>
            <a:endParaRPr lang="en-US" altLang="zh-CN" sz="2800" dirty="0" smtClean="0">
              <a:solidFill>
                <a:srgbClr val="000000"/>
              </a:solidFill>
              <a:latin typeface="宋体"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half" idx="4294967295"/>
          </p:nvPr>
        </p:nvSpPr>
        <p:spPr>
          <a:xfrm>
            <a:off x="409518" y="1676376"/>
            <a:ext cx="8478891" cy="4137025"/>
          </a:xfrm>
          <a:prstGeom prst="rect">
            <a:avLst/>
          </a:prstGeom>
        </p:spPr>
        <p:txBody>
          <a:bodyPr/>
          <a:lstStyle/>
          <a:p>
            <a:pPr marL="0" indent="0">
              <a:buFontTx/>
              <a:buNone/>
            </a:pPr>
            <a:r>
              <a:rPr lang="zh-CN" altLang="en-US" sz="2400" dirty="0" smtClean="0">
                <a:solidFill>
                  <a:srgbClr val="000000"/>
                </a:solidFill>
                <a:latin typeface="宋体" pitchFamily="2" charset="-122"/>
                <a:ea typeface="宋体" pitchFamily="2" charset="-122"/>
              </a:rPr>
              <a:t>创建表面模型主要有两种方法：插值法和三角测量法。 </a:t>
            </a:r>
            <a:endParaRPr lang="en-US" altLang="zh-CN" sz="2400" dirty="0" smtClean="0">
              <a:solidFill>
                <a:srgbClr val="000000"/>
              </a:solidFill>
              <a:latin typeface="宋体" pitchFamily="2" charset="-122"/>
              <a:ea typeface="宋体" pitchFamily="2" charset="-122"/>
            </a:endParaRPr>
          </a:p>
          <a:p>
            <a:pPr marL="0" indent="0">
              <a:buFontTx/>
              <a:buNone/>
            </a:pPr>
            <a:r>
              <a:rPr lang="zh-CN" altLang="en-US" sz="2400" b="1" dirty="0" smtClean="0">
                <a:solidFill>
                  <a:srgbClr val="000000"/>
                </a:solidFill>
                <a:latin typeface="宋体" pitchFamily="2" charset="-122"/>
                <a:ea typeface="宋体" pitchFamily="2" charset="-122"/>
              </a:rPr>
              <a:t>（</a:t>
            </a:r>
            <a:r>
              <a:rPr lang="en-US" altLang="zh-CN" sz="2400" b="1" dirty="0" smtClean="0">
                <a:solidFill>
                  <a:srgbClr val="000000"/>
                </a:solidFill>
                <a:latin typeface="宋体" pitchFamily="2" charset="-122"/>
                <a:ea typeface="宋体" pitchFamily="2" charset="-122"/>
              </a:rPr>
              <a:t>1</a:t>
            </a:r>
            <a:r>
              <a:rPr lang="zh-CN" altLang="en-US" sz="2400" b="1" dirty="0" smtClean="0">
                <a:solidFill>
                  <a:srgbClr val="000000"/>
                </a:solidFill>
                <a:latin typeface="宋体" pitchFamily="2" charset="-122"/>
                <a:ea typeface="宋体" pitchFamily="2" charset="-122"/>
              </a:rPr>
              <a:t>）栅格表面创建</a:t>
            </a:r>
          </a:p>
          <a:p>
            <a:pPr marL="0" indent="0">
              <a:buFontTx/>
              <a:buNone/>
            </a:pPr>
            <a:r>
              <a:rPr lang="zh-CN" altLang="en-US" sz="2400" dirty="0" smtClean="0">
                <a:solidFill>
                  <a:srgbClr val="000000"/>
                </a:solidFill>
                <a:latin typeface="宋体" pitchFamily="2" charset="-122"/>
                <a:ea typeface="宋体" pitchFamily="2" charset="-122"/>
              </a:rPr>
              <a:t>    常见的一个例子是利用采样点生成栅格</a:t>
            </a:r>
            <a:r>
              <a:rPr lang="en-US" altLang="zh-CN" sz="2400" dirty="0" smtClean="0">
                <a:solidFill>
                  <a:srgbClr val="000000"/>
                </a:solidFill>
                <a:latin typeface="宋体" pitchFamily="2" charset="-122"/>
                <a:ea typeface="宋体" pitchFamily="2" charset="-122"/>
              </a:rPr>
              <a:t>DEM</a:t>
            </a:r>
          </a:p>
        </p:txBody>
      </p:sp>
      <p:grpSp>
        <p:nvGrpSpPr>
          <p:cNvPr id="2" name="Group 9"/>
          <p:cNvGrpSpPr>
            <a:grpSpLocks/>
          </p:cNvGrpSpPr>
          <p:nvPr/>
        </p:nvGrpSpPr>
        <p:grpSpPr bwMode="auto">
          <a:xfrm>
            <a:off x="1066752" y="3173409"/>
            <a:ext cx="6513512" cy="3060700"/>
            <a:chOff x="796" y="2251"/>
            <a:chExt cx="4445" cy="1928"/>
          </a:xfrm>
        </p:grpSpPr>
        <p:grpSp>
          <p:nvGrpSpPr>
            <p:cNvPr id="3" name="Group 4"/>
            <p:cNvGrpSpPr>
              <a:grpSpLocks/>
            </p:cNvGrpSpPr>
            <p:nvPr/>
          </p:nvGrpSpPr>
          <p:grpSpPr bwMode="auto">
            <a:xfrm>
              <a:off x="796" y="2251"/>
              <a:ext cx="4445" cy="1671"/>
              <a:chOff x="1800" y="1587"/>
              <a:chExt cx="7200" cy="2856"/>
            </a:xfrm>
          </p:grpSpPr>
          <p:pic>
            <p:nvPicPr>
              <p:cNvPr id="8199" name="Picture 5"/>
              <p:cNvPicPr>
                <a:picLocks noChangeAspect="1" noChangeArrowheads="1"/>
              </p:cNvPicPr>
              <p:nvPr/>
            </p:nvPicPr>
            <p:blipFill>
              <a:blip r:embed="rId2" cstate="print">
                <a:grayscl/>
              </a:blip>
              <a:srcRect l="34732" t="22047" r="17902" b="15305"/>
              <a:stretch>
                <a:fillRect/>
              </a:stretch>
            </p:blipFill>
            <p:spPr bwMode="auto">
              <a:xfrm>
                <a:off x="1800" y="1587"/>
                <a:ext cx="2850" cy="2835"/>
              </a:xfrm>
              <a:prstGeom prst="rect">
                <a:avLst/>
              </a:prstGeom>
              <a:noFill/>
              <a:ln w="3175">
                <a:solidFill>
                  <a:srgbClr val="000000"/>
                </a:solidFill>
                <a:miter lim="800000"/>
                <a:headEnd/>
                <a:tailEnd/>
              </a:ln>
            </p:spPr>
          </p:pic>
          <p:pic>
            <p:nvPicPr>
              <p:cNvPr id="8200" name="Picture 6"/>
              <p:cNvPicPr>
                <a:picLocks noChangeAspect="1" noChangeArrowheads="1"/>
              </p:cNvPicPr>
              <p:nvPr/>
            </p:nvPicPr>
            <p:blipFill>
              <a:blip r:embed="rId3" cstate="print">
                <a:grayscl/>
              </a:blip>
              <a:srcRect l="35248" t="22441" r="18454" b="15994"/>
              <a:stretch>
                <a:fillRect/>
              </a:stretch>
            </p:blipFill>
            <p:spPr bwMode="auto">
              <a:xfrm>
                <a:off x="4860" y="1596"/>
                <a:ext cx="2835" cy="2835"/>
              </a:xfrm>
              <a:prstGeom prst="rect">
                <a:avLst/>
              </a:prstGeom>
              <a:noFill/>
              <a:ln w="3175">
                <a:solidFill>
                  <a:srgbClr val="000000"/>
                </a:solidFill>
                <a:miter lim="800000"/>
                <a:headEnd/>
                <a:tailEnd/>
              </a:ln>
            </p:spPr>
          </p:pic>
          <p:pic>
            <p:nvPicPr>
              <p:cNvPr id="8201" name="Picture 7" descr="1"/>
              <p:cNvPicPr>
                <a:picLocks noChangeAspect="1" noChangeArrowheads="1"/>
              </p:cNvPicPr>
              <p:nvPr/>
            </p:nvPicPr>
            <p:blipFill>
              <a:blip r:embed="rId4" cstate="print"/>
              <a:srcRect b="11116"/>
              <a:stretch>
                <a:fillRect/>
              </a:stretch>
            </p:blipFill>
            <p:spPr bwMode="auto">
              <a:xfrm>
                <a:off x="7845" y="3888"/>
                <a:ext cx="1155" cy="555"/>
              </a:xfrm>
              <a:prstGeom prst="rect">
                <a:avLst/>
              </a:prstGeom>
              <a:noFill/>
              <a:ln w="9525">
                <a:noFill/>
                <a:miter lim="800000"/>
                <a:headEnd/>
                <a:tailEnd/>
              </a:ln>
            </p:spPr>
          </p:pic>
        </p:grpSp>
        <p:sp>
          <p:nvSpPr>
            <p:cNvPr id="8198" name="Text Box 8"/>
            <p:cNvSpPr txBox="1">
              <a:spLocks noChangeArrowheads="1"/>
            </p:cNvSpPr>
            <p:nvPr/>
          </p:nvSpPr>
          <p:spPr bwMode="auto">
            <a:xfrm>
              <a:off x="1623" y="3929"/>
              <a:ext cx="2223" cy="250"/>
            </a:xfrm>
            <a:prstGeom prst="rect">
              <a:avLst/>
            </a:prstGeom>
            <a:noFill/>
            <a:ln w="9525">
              <a:noFill/>
              <a:miter lim="800000"/>
              <a:headEnd/>
              <a:tailEnd/>
            </a:ln>
          </p:spPr>
          <p:txBody>
            <a:bodyPr>
              <a:spAutoFit/>
            </a:bodyPr>
            <a:lstStyle/>
            <a:p>
              <a:pPr algn="ctr">
                <a:spcBef>
                  <a:spcPct val="50000"/>
                </a:spcBef>
              </a:pPr>
              <a:r>
                <a:rPr lang="zh-CN" altLang="en-US" sz="2000" dirty="0" smtClean="0">
                  <a:latin typeface="隶书" pitchFamily="49" charset="-122"/>
                  <a:ea typeface="隶书" pitchFamily="49" charset="-122"/>
                </a:rPr>
                <a:t>栅</a:t>
              </a:r>
              <a:r>
                <a:rPr lang="zh-CN" altLang="en-US" sz="2000" dirty="0">
                  <a:latin typeface="隶书" pitchFamily="49" charset="-122"/>
                  <a:ea typeface="隶书" pitchFamily="49" charset="-122"/>
                </a:rPr>
                <a:t>格表面创建图</a:t>
              </a:r>
            </a:p>
          </p:txBody>
        </p:sp>
      </p:grpSp>
      <p:sp>
        <p:nvSpPr>
          <p:cNvPr id="11" name="矩形 10"/>
          <p:cNvSpPr/>
          <p:nvPr/>
        </p:nvSpPr>
        <p:spPr>
          <a:xfrm>
            <a:off x="446031" y="946116"/>
            <a:ext cx="3251211" cy="523220"/>
          </a:xfrm>
          <a:prstGeom prst="rect">
            <a:avLst/>
          </a:prstGeom>
        </p:spPr>
        <p:txBody>
          <a:bodyPr wrap="none">
            <a:spAutoFit/>
          </a:bodyPr>
          <a:lstStyle/>
          <a:p>
            <a:r>
              <a:rPr lang="en-US" altLang="zh-CN" sz="2800" dirty="0" smtClean="0">
                <a:solidFill>
                  <a:srgbClr val="000000"/>
                </a:solidFill>
                <a:latin typeface="宋体" pitchFamily="2" charset="-122"/>
              </a:rPr>
              <a:t>2</a:t>
            </a:r>
            <a:r>
              <a:rPr lang="zh-CN" altLang="en-US" sz="2800" dirty="0" smtClean="0">
                <a:solidFill>
                  <a:srgbClr val="000000"/>
                </a:solidFill>
                <a:latin typeface="宋体" pitchFamily="2" charset="-122"/>
              </a:rPr>
              <a:t>、表面创建与管理</a:t>
            </a:r>
            <a:endParaRPr lang="en-US" altLang="zh-CN" sz="2800" dirty="0" smtClean="0">
              <a:solidFill>
                <a:srgbClr val="000000"/>
              </a:solidFill>
              <a:latin typeface="宋体"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811161" y="1749402"/>
            <a:ext cx="7651750" cy="4500562"/>
            <a:chOff x="530" y="981"/>
            <a:chExt cx="5221" cy="2835"/>
          </a:xfrm>
        </p:grpSpPr>
        <p:pic>
          <p:nvPicPr>
            <p:cNvPr id="9220" name="Picture 6"/>
            <p:cNvPicPr>
              <a:picLocks noChangeAspect="1" noChangeArrowheads="1"/>
            </p:cNvPicPr>
            <p:nvPr/>
          </p:nvPicPr>
          <p:blipFill>
            <a:blip r:embed="rId2" cstate="print"/>
            <a:srcRect/>
            <a:stretch>
              <a:fillRect/>
            </a:stretch>
          </p:blipFill>
          <p:spPr bwMode="auto">
            <a:xfrm>
              <a:off x="530" y="981"/>
              <a:ext cx="5221" cy="2494"/>
            </a:xfrm>
            <a:prstGeom prst="rect">
              <a:avLst/>
            </a:prstGeom>
            <a:noFill/>
            <a:ln w="9525">
              <a:noFill/>
              <a:miter lim="800000"/>
              <a:headEnd/>
              <a:tailEnd/>
            </a:ln>
          </p:spPr>
        </p:pic>
        <p:sp>
          <p:nvSpPr>
            <p:cNvPr id="9221" name="Text Box 7"/>
            <p:cNvSpPr txBox="1">
              <a:spLocks noChangeArrowheads="1"/>
            </p:cNvSpPr>
            <p:nvPr/>
          </p:nvSpPr>
          <p:spPr bwMode="auto">
            <a:xfrm>
              <a:off x="2077" y="3566"/>
              <a:ext cx="2449" cy="250"/>
            </a:xfrm>
            <a:prstGeom prst="rect">
              <a:avLst/>
            </a:prstGeom>
            <a:noFill/>
            <a:ln w="9525">
              <a:noFill/>
              <a:miter lim="800000"/>
              <a:headEnd/>
              <a:tailEnd/>
            </a:ln>
          </p:spPr>
          <p:txBody>
            <a:bodyPr>
              <a:spAutoFit/>
            </a:bodyPr>
            <a:lstStyle/>
            <a:p>
              <a:pPr algn="ctr">
                <a:spcBef>
                  <a:spcPct val="50000"/>
                </a:spcBef>
              </a:pPr>
              <a:r>
                <a:rPr lang="zh-CN" altLang="en-US" sz="2000" dirty="0" smtClean="0">
                  <a:latin typeface="隶书" pitchFamily="49" charset="-122"/>
                  <a:ea typeface="隶书" pitchFamily="49" charset="-122"/>
                </a:rPr>
                <a:t>栅</a:t>
              </a:r>
              <a:r>
                <a:rPr lang="zh-CN" altLang="en-US" sz="2000" dirty="0">
                  <a:latin typeface="隶书" pitchFamily="49" charset="-122"/>
                  <a:ea typeface="隶书" pitchFamily="49" charset="-122"/>
                </a:rPr>
                <a:t>格表面创建图</a:t>
              </a:r>
            </a:p>
          </p:txBody>
        </p:sp>
      </p:grpSp>
      <p:sp>
        <p:nvSpPr>
          <p:cNvPr id="8" name="矩形 7"/>
          <p:cNvSpPr/>
          <p:nvPr/>
        </p:nvSpPr>
        <p:spPr>
          <a:xfrm>
            <a:off x="446031" y="946116"/>
            <a:ext cx="3251211" cy="523220"/>
          </a:xfrm>
          <a:prstGeom prst="rect">
            <a:avLst/>
          </a:prstGeom>
        </p:spPr>
        <p:txBody>
          <a:bodyPr wrap="none">
            <a:spAutoFit/>
          </a:bodyPr>
          <a:lstStyle/>
          <a:p>
            <a:r>
              <a:rPr lang="en-US" altLang="zh-CN" sz="2800" dirty="0" smtClean="0">
                <a:solidFill>
                  <a:srgbClr val="000000"/>
                </a:solidFill>
                <a:latin typeface="宋体" pitchFamily="2" charset="-122"/>
              </a:rPr>
              <a:t>2</a:t>
            </a:r>
            <a:r>
              <a:rPr lang="zh-CN" altLang="en-US" sz="2800" dirty="0" smtClean="0">
                <a:solidFill>
                  <a:srgbClr val="000000"/>
                </a:solidFill>
                <a:latin typeface="宋体" pitchFamily="2" charset="-122"/>
              </a:rPr>
              <a:t>、表面创建与管理</a:t>
            </a:r>
            <a:endParaRPr lang="en-US" altLang="zh-CN" sz="2800" dirty="0" smtClean="0">
              <a:solidFill>
                <a:srgbClr val="000000"/>
              </a:solidFill>
              <a:latin typeface="宋体"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sz="half" idx="4294967295"/>
          </p:nvPr>
        </p:nvSpPr>
        <p:spPr>
          <a:xfrm>
            <a:off x="373005" y="1566837"/>
            <a:ext cx="8251938" cy="4137025"/>
          </a:xfrm>
          <a:prstGeom prst="rect">
            <a:avLst/>
          </a:prstGeom>
        </p:spPr>
        <p:txBody>
          <a:bodyPr/>
          <a:lstStyle/>
          <a:p>
            <a:pPr marL="0" indent="0">
              <a:buFontTx/>
              <a:buNone/>
            </a:pPr>
            <a:r>
              <a:rPr lang="en-US" altLang="zh-CN" sz="2400" dirty="0" smtClean="0">
                <a:solidFill>
                  <a:srgbClr val="000000"/>
                </a:solidFill>
                <a:latin typeface="宋体" pitchFamily="2" charset="-122"/>
                <a:ea typeface="宋体" pitchFamily="2" charset="-122"/>
              </a:rPr>
              <a:t>1</a:t>
            </a:r>
            <a:r>
              <a:rPr lang="zh-CN" altLang="en-US" sz="2400" dirty="0" smtClean="0">
                <a:solidFill>
                  <a:srgbClr val="000000"/>
                </a:solidFill>
                <a:latin typeface="宋体" pitchFamily="2" charset="-122"/>
                <a:ea typeface="宋体" pitchFamily="2" charset="-122"/>
              </a:rPr>
              <a:t>）可变半径反距离权插值</a:t>
            </a:r>
          </a:p>
          <a:p>
            <a:pPr marL="0" indent="0">
              <a:buFontTx/>
              <a:buNone/>
            </a:pPr>
            <a:r>
              <a:rPr lang="zh-CN" altLang="en-US" sz="2400" dirty="0" smtClean="0">
                <a:solidFill>
                  <a:srgbClr val="000000"/>
                </a:solidFill>
                <a:latin typeface="宋体" pitchFamily="2" charset="-122"/>
                <a:ea typeface="宋体" pitchFamily="2" charset="-122"/>
              </a:rPr>
              <a:t>    所谓可变半径插值，是指在输出栅格单元最大搜索半径范围内，找出最近的</a:t>
            </a:r>
            <a:r>
              <a:rPr lang="en-US" altLang="zh-CN" sz="2400" dirty="0" smtClean="0">
                <a:solidFill>
                  <a:srgbClr val="000000"/>
                </a:solidFill>
                <a:latin typeface="宋体" pitchFamily="2" charset="-122"/>
                <a:ea typeface="宋体" pitchFamily="2" charset="-122"/>
              </a:rPr>
              <a:t>N</a:t>
            </a:r>
            <a:r>
              <a:rPr lang="zh-CN" altLang="en-US" sz="2400" dirty="0" smtClean="0">
                <a:solidFill>
                  <a:srgbClr val="000000"/>
                </a:solidFill>
                <a:latin typeface="宋体" pitchFamily="2" charset="-122"/>
                <a:ea typeface="宋体" pitchFamily="2" charset="-122"/>
              </a:rPr>
              <a:t>个点作为插值的输入点。 </a:t>
            </a:r>
          </a:p>
        </p:txBody>
      </p:sp>
      <p:grpSp>
        <p:nvGrpSpPr>
          <p:cNvPr id="2" name="Group 24"/>
          <p:cNvGrpSpPr>
            <a:grpSpLocks/>
          </p:cNvGrpSpPr>
          <p:nvPr/>
        </p:nvGrpSpPr>
        <p:grpSpPr bwMode="auto">
          <a:xfrm>
            <a:off x="784225" y="3429000"/>
            <a:ext cx="3322638" cy="2708275"/>
            <a:chOff x="535" y="2160"/>
            <a:chExt cx="2268" cy="1706"/>
          </a:xfrm>
        </p:grpSpPr>
        <p:pic>
          <p:nvPicPr>
            <p:cNvPr id="11272" name="Picture 17" descr="未命名"/>
            <p:cNvPicPr>
              <a:picLocks noChangeAspect="1" noChangeArrowheads="1"/>
            </p:cNvPicPr>
            <p:nvPr/>
          </p:nvPicPr>
          <p:blipFill>
            <a:blip r:embed="rId2" cstate="print"/>
            <a:srcRect/>
            <a:stretch>
              <a:fillRect/>
            </a:stretch>
          </p:blipFill>
          <p:spPr bwMode="auto">
            <a:xfrm>
              <a:off x="535" y="2160"/>
              <a:ext cx="2268" cy="1125"/>
            </a:xfrm>
            <a:prstGeom prst="rect">
              <a:avLst/>
            </a:prstGeom>
            <a:noFill/>
            <a:ln w="9525">
              <a:noFill/>
              <a:miter lim="800000"/>
              <a:headEnd/>
              <a:tailEnd/>
            </a:ln>
          </p:spPr>
        </p:pic>
        <p:sp>
          <p:nvSpPr>
            <p:cNvPr id="11273" name="Rectangle 22"/>
            <p:cNvSpPr>
              <a:spLocks noChangeArrowheads="1"/>
            </p:cNvSpPr>
            <p:nvPr/>
          </p:nvSpPr>
          <p:spPr bwMode="auto">
            <a:xfrm>
              <a:off x="731" y="3420"/>
              <a:ext cx="1999" cy="446"/>
            </a:xfrm>
            <a:prstGeom prst="rect">
              <a:avLst/>
            </a:prstGeom>
            <a:noFill/>
            <a:ln w="9525">
              <a:noFill/>
              <a:miter lim="800000"/>
              <a:headEnd/>
              <a:tailEnd/>
            </a:ln>
          </p:spPr>
          <p:txBody>
            <a:bodyPr>
              <a:spAutoFit/>
            </a:bodyPr>
            <a:lstStyle/>
            <a:p>
              <a:pPr>
                <a:spcBef>
                  <a:spcPct val="20000"/>
                </a:spcBef>
              </a:pPr>
              <a:r>
                <a:rPr lang="zh-CN" altLang="en-US" sz="2000" dirty="0" smtClean="0">
                  <a:latin typeface="隶书" pitchFamily="49" charset="-122"/>
                  <a:ea typeface="隶书" pitchFamily="49" charset="-122"/>
                </a:rPr>
                <a:t>可变</a:t>
              </a:r>
              <a:r>
                <a:rPr lang="zh-CN" altLang="en-US" sz="2000" dirty="0">
                  <a:latin typeface="隶书" pitchFamily="49" charset="-122"/>
                  <a:ea typeface="隶书" pitchFamily="49" charset="-122"/>
                </a:rPr>
                <a:t>半径反距离权插值操作选择按钮</a:t>
              </a:r>
            </a:p>
          </p:txBody>
        </p:sp>
      </p:grpSp>
      <p:grpSp>
        <p:nvGrpSpPr>
          <p:cNvPr id="3" name="Group 25"/>
          <p:cNvGrpSpPr>
            <a:grpSpLocks/>
          </p:cNvGrpSpPr>
          <p:nvPr/>
        </p:nvGrpSpPr>
        <p:grpSpPr bwMode="auto">
          <a:xfrm>
            <a:off x="4173538" y="2781300"/>
            <a:ext cx="4718050" cy="3927475"/>
            <a:chOff x="2848" y="1752"/>
            <a:chExt cx="3220" cy="2474"/>
          </a:xfrm>
        </p:grpSpPr>
        <p:pic>
          <p:nvPicPr>
            <p:cNvPr id="11270" name="Picture 20"/>
            <p:cNvPicPr>
              <a:picLocks noChangeAspect="1" noChangeArrowheads="1"/>
            </p:cNvPicPr>
            <p:nvPr/>
          </p:nvPicPr>
          <p:blipFill>
            <a:blip r:embed="rId3" cstate="print"/>
            <a:srcRect l="30008" t="33121" r="30302" b="15256"/>
            <a:stretch>
              <a:fillRect/>
            </a:stretch>
          </p:blipFill>
          <p:spPr bwMode="auto">
            <a:xfrm>
              <a:off x="3392" y="1752"/>
              <a:ext cx="2214" cy="2159"/>
            </a:xfrm>
            <a:prstGeom prst="rect">
              <a:avLst/>
            </a:prstGeom>
            <a:noFill/>
            <a:ln w="9525">
              <a:noFill/>
              <a:miter lim="800000"/>
              <a:headEnd/>
              <a:tailEnd/>
            </a:ln>
          </p:spPr>
        </p:pic>
        <p:sp>
          <p:nvSpPr>
            <p:cNvPr id="11271" name="Rectangle 23"/>
            <p:cNvSpPr>
              <a:spLocks noChangeArrowheads="1"/>
            </p:cNvSpPr>
            <p:nvPr/>
          </p:nvSpPr>
          <p:spPr bwMode="auto">
            <a:xfrm>
              <a:off x="2848" y="3974"/>
              <a:ext cx="3220" cy="252"/>
            </a:xfrm>
            <a:prstGeom prst="rect">
              <a:avLst/>
            </a:prstGeom>
            <a:noFill/>
            <a:ln w="9525">
              <a:noFill/>
              <a:miter lim="800000"/>
              <a:headEnd/>
              <a:tailEnd/>
            </a:ln>
          </p:spPr>
          <p:txBody>
            <a:bodyPr>
              <a:spAutoFit/>
            </a:bodyPr>
            <a:lstStyle/>
            <a:p>
              <a:pPr algn="ctr">
                <a:spcBef>
                  <a:spcPct val="20000"/>
                </a:spcBef>
              </a:pPr>
              <a:r>
                <a:rPr lang="zh-CN" altLang="en-US" sz="2000" dirty="0" smtClean="0">
                  <a:latin typeface="隶书" pitchFamily="49" charset="-122"/>
                  <a:ea typeface="隶书" pitchFamily="49" charset="-122"/>
                </a:rPr>
                <a:t>可变</a:t>
              </a:r>
              <a:r>
                <a:rPr lang="zh-CN" altLang="en-US" sz="2000" dirty="0">
                  <a:latin typeface="隶书" pitchFamily="49" charset="-122"/>
                  <a:ea typeface="隶书" pitchFamily="49" charset="-122"/>
                </a:rPr>
                <a:t>半径反距离权插值操作对话框</a:t>
              </a:r>
            </a:p>
          </p:txBody>
        </p:sp>
      </p:grpSp>
      <p:sp>
        <p:nvSpPr>
          <p:cNvPr id="11" name="矩形 10"/>
          <p:cNvSpPr/>
          <p:nvPr/>
        </p:nvSpPr>
        <p:spPr>
          <a:xfrm>
            <a:off x="446031" y="946116"/>
            <a:ext cx="3251211" cy="523220"/>
          </a:xfrm>
          <a:prstGeom prst="rect">
            <a:avLst/>
          </a:prstGeom>
        </p:spPr>
        <p:txBody>
          <a:bodyPr wrap="none">
            <a:spAutoFit/>
          </a:bodyPr>
          <a:lstStyle/>
          <a:p>
            <a:r>
              <a:rPr lang="en-US" altLang="zh-CN" sz="2800" dirty="0" smtClean="0">
                <a:solidFill>
                  <a:srgbClr val="000000"/>
                </a:solidFill>
                <a:latin typeface="宋体" pitchFamily="2" charset="-122"/>
              </a:rPr>
              <a:t>2</a:t>
            </a:r>
            <a:r>
              <a:rPr lang="zh-CN" altLang="en-US" sz="2800" dirty="0" smtClean="0">
                <a:solidFill>
                  <a:srgbClr val="000000"/>
                </a:solidFill>
                <a:latin typeface="宋体" pitchFamily="2" charset="-122"/>
              </a:rPr>
              <a:t>、表面创建与管理</a:t>
            </a:r>
            <a:endParaRPr lang="en-US" altLang="zh-CN" sz="2800" dirty="0" smtClean="0">
              <a:solidFill>
                <a:srgbClr val="000000"/>
              </a:solidFill>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sz="half" idx="4294967295"/>
          </p:nvPr>
        </p:nvSpPr>
        <p:spPr>
          <a:xfrm>
            <a:off x="409518" y="2114532"/>
            <a:ext cx="8040735" cy="4137025"/>
          </a:xfrm>
          <a:prstGeom prst="rect">
            <a:avLst/>
          </a:prstGeom>
        </p:spPr>
        <p:txBody>
          <a:bodyPr/>
          <a:lstStyle/>
          <a:p>
            <a:pPr>
              <a:buFontTx/>
              <a:buNone/>
            </a:pPr>
            <a:r>
              <a:rPr lang="en-US" altLang="zh-CN" sz="2400" dirty="0" smtClean="0">
                <a:solidFill>
                  <a:srgbClr val="000000"/>
                </a:solidFill>
                <a:latin typeface="宋体" pitchFamily="2" charset="-122"/>
                <a:ea typeface="宋体" pitchFamily="2" charset="-122"/>
              </a:rPr>
              <a:t>2</a:t>
            </a:r>
            <a:r>
              <a:rPr lang="zh-CN" altLang="en-US" sz="2400" dirty="0" smtClean="0">
                <a:solidFill>
                  <a:srgbClr val="000000"/>
                </a:solidFill>
                <a:latin typeface="宋体" pitchFamily="2" charset="-122"/>
                <a:ea typeface="宋体" pitchFamily="2" charset="-122"/>
              </a:rPr>
              <a:t>）固定半径反距离权插值</a:t>
            </a:r>
          </a:p>
          <a:p>
            <a:pPr>
              <a:buFontTx/>
              <a:buNone/>
            </a:pPr>
            <a:r>
              <a:rPr lang="zh-CN" altLang="en-US" sz="2400" dirty="0" smtClean="0">
                <a:solidFill>
                  <a:srgbClr val="000000"/>
                </a:solidFill>
                <a:latin typeface="宋体" pitchFamily="2" charset="-122"/>
                <a:ea typeface="宋体" pitchFamily="2" charset="-122"/>
              </a:rPr>
              <a:t>       与可变半径操作方法类似，不同之处在于选择搜索半径类型为固定（</a:t>
            </a:r>
            <a:r>
              <a:rPr lang="en-US" altLang="zh-CN" sz="2400" dirty="0" smtClean="0">
                <a:solidFill>
                  <a:srgbClr val="000000"/>
                </a:solidFill>
                <a:latin typeface="宋体" pitchFamily="2" charset="-122"/>
                <a:ea typeface="宋体" pitchFamily="2" charset="-122"/>
              </a:rPr>
              <a:t>Fixed</a:t>
            </a:r>
            <a:r>
              <a:rPr lang="zh-CN" altLang="en-US" sz="2400" dirty="0" smtClean="0">
                <a:solidFill>
                  <a:srgbClr val="000000"/>
                </a:solidFill>
                <a:latin typeface="宋体" pitchFamily="2" charset="-122"/>
                <a:ea typeface="宋体" pitchFamily="2" charset="-122"/>
              </a:rPr>
              <a:t>）。</a:t>
            </a:r>
          </a:p>
          <a:p>
            <a:pPr>
              <a:buFontTx/>
              <a:buNone/>
            </a:pPr>
            <a:r>
              <a:rPr lang="zh-CN" altLang="en-US" sz="2400" dirty="0" smtClean="0">
                <a:solidFill>
                  <a:srgbClr val="000000"/>
                </a:solidFill>
                <a:latin typeface="宋体" pitchFamily="2" charset="-122"/>
                <a:ea typeface="宋体" pitchFamily="2" charset="-122"/>
              </a:rPr>
              <a:t>       需要注意的是，固定半径插值时，使用指定搜索半径内所有的点作为输入点。如果在搜索半径内没有任何点，这时将自动增加栅格单元的搜索半径，直到达到指定的最少点数为止。 </a:t>
            </a:r>
          </a:p>
        </p:txBody>
      </p:sp>
      <p:sp>
        <p:nvSpPr>
          <p:cNvPr id="5" name="矩形 4"/>
          <p:cNvSpPr/>
          <p:nvPr/>
        </p:nvSpPr>
        <p:spPr>
          <a:xfrm>
            <a:off x="446031" y="946116"/>
            <a:ext cx="3251211" cy="523220"/>
          </a:xfrm>
          <a:prstGeom prst="rect">
            <a:avLst/>
          </a:prstGeom>
        </p:spPr>
        <p:txBody>
          <a:bodyPr wrap="none">
            <a:spAutoFit/>
          </a:bodyPr>
          <a:lstStyle/>
          <a:p>
            <a:r>
              <a:rPr lang="en-US" altLang="zh-CN" sz="2800" dirty="0" smtClean="0">
                <a:solidFill>
                  <a:srgbClr val="000000"/>
                </a:solidFill>
                <a:latin typeface="宋体" pitchFamily="2" charset="-122"/>
              </a:rPr>
              <a:t>2</a:t>
            </a:r>
            <a:r>
              <a:rPr lang="zh-CN" altLang="en-US" sz="2800" dirty="0" smtClean="0">
                <a:solidFill>
                  <a:srgbClr val="000000"/>
                </a:solidFill>
                <a:latin typeface="宋体" pitchFamily="2" charset="-122"/>
              </a:rPr>
              <a:t>、表面创建与管理</a:t>
            </a:r>
            <a:endParaRPr lang="en-US" altLang="zh-CN" sz="2800" dirty="0" smtClean="0">
              <a:solidFill>
                <a:srgbClr val="000000"/>
              </a:solidFill>
              <a:latin typeface="宋体"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sz="half" idx="4294967295"/>
          </p:nvPr>
        </p:nvSpPr>
        <p:spPr>
          <a:xfrm>
            <a:off x="373005" y="1749402"/>
            <a:ext cx="8515404" cy="4137025"/>
          </a:xfrm>
          <a:prstGeom prst="rect">
            <a:avLst/>
          </a:prstGeom>
        </p:spPr>
        <p:txBody>
          <a:bodyPr/>
          <a:lstStyle/>
          <a:p>
            <a:pPr>
              <a:buFontTx/>
              <a:buNone/>
            </a:pPr>
            <a:r>
              <a:rPr lang="en-US" altLang="zh-CN" sz="2400" dirty="0" smtClean="0">
                <a:solidFill>
                  <a:srgbClr val="000000"/>
                </a:solidFill>
                <a:latin typeface="宋体" pitchFamily="2" charset="-122"/>
                <a:ea typeface="宋体" pitchFamily="2" charset="-122"/>
              </a:rPr>
              <a:t>3</a:t>
            </a:r>
            <a:r>
              <a:rPr lang="zh-CN" altLang="en-US" sz="2400" dirty="0" smtClean="0">
                <a:solidFill>
                  <a:srgbClr val="000000"/>
                </a:solidFill>
                <a:latin typeface="宋体" pitchFamily="2" charset="-122"/>
                <a:ea typeface="宋体" pitchFamily="2" charset="-122"/>
              </a:rPr>
              <a:t>）</a:t>
            </a:r>
            <a:r>
              <a:rPr lang="zh-CN" altLang="en-US" sz="2400" dirty="0" smtClean="0">
                <a:solidFill>
                  <a:srgbClr val="000000"/>
                </a:solidFill>
                <a:latin typeface="宋体" pitchFamily="2" charset="-122"/>
                <a:ea typeface="宋体" pitchFamily="2" charset="-122"/>
                <a:cs typeface="Times New Roman" pitchFamily="18" charset="0"/>
              </a:rPr>
              <a:t>张力样条插值</a:t>
            </a:r>
            <a:r>
              <a:rPr lang="zh-CN" altLang="en-US" sz="2400" dirty="0" smtClean="0">
                <a:solidFill>
                  <a:srgbClr val="000000"/>
                </a:solidFill>
                <a:latin typeface="宋体" pitchFamily="2" charset="-122"/>
                <a:ea typeface="宋体" pitchFamily="2" charset="-122"/>
              </a:rPr>
              <a:t> </a:t>
            </a:r>
          </a:p>
          <a:p>
            <a:pPr>
              <a:buFontTx/>
              <a:buNone/>
            </a:pPr>
            <a:r>
              <a:rPr lang="zh-CN" altLang="en-US" sz="2400" dirty="0" smtClean="0">
                <a:solidFill>
                  <a:srgbClr val="000000"/>
                </a:solidFill>
                <a:latin typeface="宋体" pitchFamily="2" charset="-122"/>
                <a:ea typeface="宋体" pitchFamily="2" charset="-122"/>
              </a:rPr>
              <a:t>       样条插值是用表面拟合一组点的方法，要求所有的点均处于生成的表面上。 </a:t>
            </a:r>
          </a:p>
        </p:txBody>
      </p:sp>
      <p:grpSp>
        <p:nvGrpSpPr>
          <p:cNvPr id="2" name="Group 12"/>
          <p:cNvGrpSpPr>
            <a:grpSpLocks/>
          </p:cNvGrpSpPr>
          <p:nvPr/>
        </p:nvGrpSpPr>
        <p:grpSpPr bwMode="auto">
          <a:xfrm>
            <a:off x="781050" y="3357563"/>
            <a:ext cx="3457575" cy="2559050"/>
            <a:chOff x="533" y="2115"/>
            <a:chExt cx="2360" cy="1612"/>
          </a:xfrm>
        </p:grpSpPr>
        <p:pic>
          <p:nvPicPr>
            <p:cNvPr id="13320" name="Picture 5"/>
            <p:cNvPicPr>
              <a:picLocks noChangeAspect="1" noChangeArrowheads="1"/>
            </p:cNvPicPr>
            <p:nvPr/>
          </p:nvPicPr>
          <p:blipFill>
            <a:blip r:embed="rId2" cstate="print"/>
            <a:srcRect l="23659" t="19931" r="35838" b="53052"/>
            <a:stretch>
              <a:fillRect/>
            </a:stretch>
          </p:blipFill>
          <p:spPr bwMode="auto">
            <a:xfrm>
              <a:off x="535" y="2115"/>
              <a:ext cx="2313" cy="1157"/>
            </a:xfrm>
            <a:prstGeom prst="rect">
              <a:avLst/>
            </a:prstGeom>
            <a:noFill/>
            <a:ln w="9525">
              <a:noFill/>
              <a:miter lim="800000"/>
              <a:headEnd/>
              <a:tailEnd/>
            </a:ln>
          </p:spPr>
        </p:pic>
        <p:sp>
          <p:nvSpPr>
            <p:cNvPr id="13321" name="Rectangle 10"/>
            <p:cNvSpPr>
              <a:spLocks noChangeArrowheads="1"/>
            </p:cNvSpPr>
            <p:nvPr/>
          </p:nvSpPr>
          <p:spPr bwMode="auto">
            <a:xfrm>
              <a:off x="533" y="3475"/>
              <a:ext cx="2360" cy="252"/>
            </a:xfrm>
            <a:prstGeom prst="rect">
              <a:avLst/>
            </a:prstGeom>
            <a:noFill/>
            <a:ln w="9525">
              <a:noFill/>
              <a:miter lim="800000"/>
              <a:headEnd/>
              <a:tailEnd/>
            </a:ln>
          </p:spPr>
          <p:txBody>
            <a:bodyPr>
              <a:spAutoFit/>
            </a:bodyPr>
            <a:lstStyle/>
            <a:p>
              <a:pPr algn="ctr">
                <a:spcBef>
                  <a:spcPct val="20000"/>
                </a:spcBef>
              </a:pPr>
              <a:r>
                <a:rPr lang="zh-CN" altLang="en-US" sz="2000" dirty="0" smtClean="0">
                  <a:latin typeface="隶书" pitchFamily="49" charset="-122"/>
                  <a:ea typeface="隶书" pitchFamily="49" charset="-122"/>
                </a:rPr>
                <a:t>张力</a:t>
              </a:r>
              <a:r>
                <a:rPr lang="zh-CN" altLang="en-US" sz="2000" dirty="0">
                  <a:latin typeface="隶书" pitchFamily="49" charset="-122"/>
                  <a:ea typeface="隶书" pitchFamily="49" charset="-122"/>
                </a:rPr>
                <a:t>样条插值操作按钮</a:t>
              </a:r>
            </a:p>
          </p:txBody>
        </p:sp>
      </p:grpSp>
      <p:grpSp>
        <p:nvGrpSpPr>
          <p:cNvPr id="3" name="Group 13"/>
          <p:cNvGrpSpPr>
            <a:grpSpLocks/>
          </p:cNvGrpSpPr>
          <p:nvPr/>
        </p:nvGrpSpPr>
        <p:grpSpPr bwMode="auto">
          <a:xfrm>
            <a:off x="4572000" y="2852738"/>
            <a:ext cx="3921125" cy="3784600"/>
            <a:chOff x="3120" y="1797"/>
            <a:chExt cx="2676" cy="2384"/>
          </a:xfrm>
        </p:grpSpPr>
        <p:pic>
          <p:nvPicPr>
            <p:cNvPr id="13318" name="Picture 8"/>
            <p:cNvPicPr>
              <a:picLocks noChangeAspect="1" noChangeArrowheads="1"/>
            </p:cNvPicPr>
            <p:nvPr/>
          </p:nvPicPr>
          <p:blipFill>
            <a:blip r:embed="rId3" cstate="print"/>
            <a:srcRect l="27534" t="40404" r="37427" b="20030"/>
            <a:stretch>
              <a:fillRect/>
            </a:stretch>
          </p:blipFill>
          <p:spPr bwMode="auto">
            <a:xfrm>
              <a:off x="3165" y="1797"/>
              <a:ext cx="2531" cy="2133"/>
            </a:xfrm>
            <a:prstGeom prst="rect">
              <a:avLst/>
            </a:prstGeom>
            <a:noFill/>
            <a:ln w="9525">
              <a:noFill/>
              <a:miter lim="800000"/>
              <a:headEnd/>
              <a:tailEnd/>
            </a:ln>
          </p:spPr>
        </p:pic>
        <p:sp>
          <p:nvSpPr>
            <p:cNvPr id="13319" name="Rectangle 11"/>
            <p:cNvSpPr>
              <a:spLocks noChangeArrowheads="1"/>
            </p:cNvSpPr>
            <p:nvPr/>
          </p:nvSpPr>
          <p:spPr bwMode="auto">
            <a:xfrm>
              <a:off x="3120" y="3929"/>
              <a:ext cx="2676" cy="252"/>
            </a:xfrm>
            <a:prstGeom prst="rect">
              <a:avLst/>
            </a:prstGeom>
            <a:noFill/>
            <a:ln w="9525">
              <a:noFill/>
              <a:miter lim="800000"/>
              <a:headEnd/>
              <a:tailEnd/>
            </a:ln>
          </p:spPr>
          <p:txBody>
            <a:bodyPr>
              <a:spAutoFit/>
            </a:bodyPr>
            <a:lstStyle/>
            <a:p>
              <a:pPr algn="ctr">
                <a:spcBef>
                  <a:spcPct val="20000"/>
                </a:spcBef>
              </a:pPr>
              <a:r>
                <a:rPr lang="zh-CN" altLang="en-US" sz="2000" dirty="0" smtClean="0">
                  <a:latin typeface="隶书" pitchFamily="49" charset="-122"/>
                  <a:ea typeface="隶书" pitchFamily="49" charset="-122"/>
                </a:rPr>
                <a:t>张力</a:t>
              </a:r>
              <a:r>
                <a:rPr lang="zh-CN" altLang="en-US" sz="2000" dirty="0">
                  <a:latin typeface="隶书" pitchFamily="49" charset="-122"/>
                  <a:ea typeface="隶书" pitchFamily="49" charset="-122"/>
                </a:rPr>
                <a:t>样条插值操作对话框</a:t>
              </a:r>
            </a:p>
          </p:txBody>
        </p:sp>
      </p:grpSp>
      <p:sp>
        <p:nvSpPr>
          <p:cNvPr id="11" name="矩形 10"/>
          <p:cNvSpPr/>
          <p:nvPr/>
        </p:nvSpPr>
        <p:spPr>
          <a:xfrm>
            <a:off x="446031" y="946116"/>
            <a:ext cx="3251211" cy="523220"/>
          </a:xfrm>
          <a:prstGeom prst="rect">
            <a:avLst/>
          </a:prstGeom>
        </p:spPr>
        <p:txBody>
          <a:bodyPr wrap="none">
            <a:spAutoFit/>
          </a:bodyPr>
          <a:lstStyle/>
          <a:p>
            <a:r>
              <a:rPr lang="en-US" altLang="zh-CN" sz="2800" dirty="0" smtClean="0">
                <a:solidFill>
                  <a:srgbClr val="000000"/>
                </a:solidFill>
                <a:latin typeface="宋体" pitchFamily="2" charset="-122"/>
              </a:rPr>
              <a:t>2</a:t>
            </a:r>
            <a:r>
              <a:rPr lang="zh-CN" altLang="en-US" sz="2800" dirty="0" smtClean="0">
                <a:solidFill>
                  <a:srgbClr val="000000"/>
                </a:solidFill>
                <a:latin typeface="宋体" pitchFamily="2" charset="-122"/>
              </a:rPr>
              <a:t>、表面创建与管理</a:t>
            </a:r>
            <a:endParaRPr lang="en-US" altLang="zh-CN" sz="2800" dirty="0" smtClean="0">
              <a:solidFill>
                <a:srgbClr val="000000"/>
              </a:solidFill>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Bottom)">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sz="half" idx="4294967295"/>
          </p:nvPr>
        </p:nvSpPr>
        <p:spPr>
          <a:xfrm>
            <a:off x="299979" y="2041506"/>
            <a:ext cx="8369352" cy="4137025"/>
          </a:xfrm>
          <a:prstGeom prst="rect">
            <a:avLst/>
          </a:prstGeom>
        </p:spPr>
        <p:txBody>
          <a:bodyPr/>
          <a:lstStyle/>
          <a:p>
            <a:pPr>
              <a:lnSpc>
                <a:spcPct val="90000"/>
              </a:lnSpc>
              <a:buFontTx/>
              <a:buNone/>
            </a:pPr>
            <a:r>
              <a:rPr lang="en-US" altLang="zh-CN" sz="2400" dirty="0" smtClean="0">
                <a:solidFill>
                  <a:srgbClr val="000000"/>
                </a:solidFill>
                <a:ea typeface="宋体" pitchFamily="2" charset="-122"/>
              </a:rPr>
              <a:t>4</a:t>
            </a:r>
            <a:r>
              <a:rPr lang="zh-CN" altLang="en-US" sz="2400" dirty="0" smtClean="0">
                <a:solidFill>
                  <a:srgbClr val="000000"/>
                </a:solidFill>
                <a:ea typeface="宋体" pitchFamily="2" charset="-122"/>
              </a:rPr>
              <a:t>）</a:t>
            </a:r>
            <a:r>
              <a:rPr lang="zh-CN" altLang="en-US" sz="2400" dirty="0" smtClean="0">
                <a:solidFill>
                  <a:srgbClr val="000000"/>
                </a:solidFill>
                <a:ea typeface="宋体" pitchFamily="2" charset="-122"/>
                <a:cs typeface="Times New Roman" pitchFamily="18" charset="0"/>
              </a:rPr>
              <a:t>规则样条插值</a:t>
            </a:r>
            <a:r>
              <a:rPr lang="zh-CN" altLang="en-US" sz="2400" dirty="0" smtClean="0">
                <a:solidFill>
                  <a:srgbClr val="000000"/>
                </a:solidFill>
                <a:ea typeface="宋体" pitchFamily="2" charset="-122"/>
              </a:rPr>
              <a:t> </a:t>
            </a:r>
          </a:p>
          <a:p>
            <a:pPr>
              <a:lnSpc>
                <a:spcPct val="90000"/>
              </a:lnSpc>
              <a:buFontTx/>
              <a:buNone/>
            </a:pPr>
            <a:r>
              <a:rPr lang="zh-CN" altLang="en-US" sz="2400" dirty="0" smtClean="0">
                <a:solidFill>
                  <a:srgbClr val="000000"/>
                </a:solidFill>
                <a:ea typeface="宋体" pitchFamily="2" charset="-122"/>
              </a:rPr>
              <a:t>         规则样条允许控制表面的平滑度。</a:t>
            </a:r>
          </a:p>
          <a:p>
            <a:pPr>
              <a:lnSpc>
                <a:spcPct val="90000"/>
              </a:lnSpc>
              <a:buFontTx/>
              <a:buNone/>
            </a:pPr>
            <a:r>
              <a:rPr lang="zh-CN" altLang="en-US" sz="2400" dirty="0" smtClean="0">
                <a:solidFill>
                  <a:srgbClr val="000000"/>
                </a:solidFill>
                <a:ea typeface="宋体" pitchFamily="2" charset="-122"/>
              </a:rPr>
              <a:t>         需要注意的是，规则样条中的权重值用来控制表面的平滑度。权重指定三阶导数的系数，以使表面的曲率最小。权重值越大，表面越平滑，一阶导数（坡度）表面也越平滑。通常，权重值取</a:t>
            </a:r>
            <a:r>
              <a:rPr lang="en-US" altLang="zh-CN" sz="2400" dirty="0" smtClean="0">
                <a:solidFill>
                  <a:srgbClr val="000000"/>
                </a:solidFill>
                <a:ea typeface="宋体" pitchFamily="2" charset="-122"/>
              </a:rPr>
              <a:t>0~0.5</a:t>
            </a:r>
            <a:r>
              <a:rPr lang="zh-CN" altLang="en-US" sz="2400" dirty="0" smtClean="0">
                <a:solidFill>
                  <a:srgbClr val="000000"/>
                </a:solidFill>
                <a:ea typeface="宋体" pitchFamily="2" charset="-122"/>
              </a:rPr>
              <a:t>。  </a:t>
            </a:r>
          </a:p>
        </p:txBody>
      </p:sp>
      <p:sp>
        <p:nvSpPr>
          <p:cNvPr id="5" name="矩形 4"/>
          <p:cNvSpPr/>
          <p:nvPr/>
        </p:nvSpPr>
        <p:spPr>
          <a:xfrm>
            <a:off x="446031" y="946116"/>
            <a:ext cx="3251211" cy="523220"/>
          </a:xfrm>
          <a:prstGeom prst="rect">
            <a:avLst/>
          </a:prstGeom>
        </p:spPr>
        <p:txBody>
          <a:bodyPr wrap="none">
            <a:spAutoFit/>
          </a:bodyPr>
          <a:lstStyle/>
          <a:p>
            <a:r>
              <a:rPr lang="en-US" altLang="zh-CN" sz="2800" dirty="0" smtClean="0">
                <a:solidFill>
                  <a:srgbClr val="000000"/>
                </a:solidFill>
                <a:latin typeface="宋体" pitchFamily="2" charset="-122"/>
              </a:rPr>
              <a:t>2</a:t>
            </a:r>
            <a:r>
              <a:rPr lang="zh-CN" altLang="en-US" sz="2800" dirty="0" smtClean="0">
                <a:solidFill>
                  <a:srgbClr val="000000"/>
                </a:solidFill>
                <a:latin typeface="宋体" pitchFamily="2" charset="-122"/>
              </a:rPr>
              <a:t>、表面创建与管理</a:t>
            </a:r>
            <a:endParaRPr lang="en-US" altLang="zh-CN" sz="2800" dirty="0" smtClean="0">
              <a:solidFill>
                <a:srgbClr val="000000"/>
              </a:solidFill>
              <a:latin typeface="宋体"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sz="half" idx="4294967295"/>
          </p:nvPr>
        </p:nvSpPr>
        <p:spPr>
          <a:xfrm>
            <a:off x="446031" y="1712889"/>
            <a:ext cx="8405865" cy="4137025"/>
          </a:xfrm>
          <a:prstGeom prst="rect">
            <a:avLst/>
          </a:prstGeom>
        </p:spPr>
        <p:txBody>
          <a:bodyPr/>
          <a:lstStyle/>
          <a:p>
            <a:pPr>
              <a:buFontTx/>
              <a:buNone/>
            </a:pPr>
            <a:r>
              <a:rPr lang="en-US" altLang="zh-CN" sz="2400" dirty="0" smtClean="0">
                <a:solidFill>
                  <a:srgbClr val="000000"/>
                </a:solidFill>
                <a:latin typeface="宋体" pitchFamily="2" charset="-122"/>
                <a:ea typeface="宋体" pitchFamily="2" charset="-122"/>
              </a:rPr>
              <a:t>5</a:t>
            </a:r>
            <a:r>
              <a:rPr lang="zh-CN" altLang="en-US" sz="2400" dirty="0" smtClean="0">
                <a:solidFill>
                  <a:srgbClr val="000000"/>
                </a:solidFill>
                <a:latin typeface="宋体" pitchFamily="2" charset="-122"/>
                <a:ea typeface="宋体" pitchFamily="2" charset="-122"/>
              </a:rPr>
              <a:t>）</a:t>
            </a:r>
            <a:r>
              <a:rPr lang="zh-CN" altLang="en-US" sz="2400" dirty="0" smtClean="0">
                <a:solidFill>
                  <a:srgbClr val="000000"/>
                </a:solidFill>
                <a:latin typeface="宋体" pitchFamily="2" charset="-122"/>
                <a:ea typeface="宋体" pitchFamily="2" charset="-122"/>
                <a:cs typeface="Times New Roman" pitchFamily="18" charset="0"/>
              </a:rPr>
              <a:t>克里金插值</a:t>
            </a:r>
            <a:r>
              <a:rPr lang="zh-CN" altLang="en-US" sz="2400" dirty="0" smtClean="0">
                <a:solidFill>
                  <a:srgbClr val="000000"/>
                </a:solidFill>
                <a:latin typeface="宋体" pitchFamily="2" charset="-122"/>
                <a:ea typeface="宋体" pitchFamily="2" charset="-122"/>
              </a:rPr>
              <a:t> </a:t>
            </a:r>
          </a:p>
          <a:p>
            <a:pPr>
              <a:lnSpc>
                <a:spcPct val="90000"/>
              </a:lnSpc>
              <a:buFontTx/>
              <a:buNone/>
            </a:pPr>
            <a:r>
              <a:rPr lang="zh-CN" altLang="en-US" sz="2400" dirty="0" smtClean="0">
                <a:solidFill>
                  <a:srgbClr val="000000"/>
                </a:solidFill>
                <a:latin typeface="宋体" pitchFamily="2" charset="-122"/>
                <a:ea typeface="宋体" pitchFamily="2" charset="-122"/>
              </a:rPr>
              <a:t>      克里金方法又分为普通克里金和泛克里金两种。普通克里金是应用最普遍的，它假定均值是未知的常数。泛克里金用于已知数据趋势的情况，并能够对数据进行科学的判断来描述它。 </a:t>
            </a:r>
          </a:p>
        </p:txBody>
      </p:sp>
      <p:grpSp>
        <p:nvGrpSpPr>
          <p:cNvPr id="2" name="Group 8"/>
          <p:cNvGrpSpPr>
            <a:grpSpLocks/>
          </p:cNvGrpSpPr>
          <p:nvPr/>
        </p:nvGrpSpPr>
        <p:grpSpPr bwMode="auto">
          <a:xfrm>
            <a:off x="849313" y="3716338"/>
            <a:ext cx="3722687" cy="2557462"/>
            <a:chOff x="580" y="2341"/>
            <a:chExt cx="2540" cy="1611"/>
          </a:xfrm>
        </p:grpSpPr>
        <p:pic>
          <p:nvPicPr>
            <p:cNvPr id="15368" name="Picture 4"/>
            <p:cNvPicPr>
              <a:picLocks noChangeAspect="1" noChangeArrowheads="1"/>
            </p:cNvPicPr>
            <p:nvPr/>
          </p:nvPicPr>
          <p:blipFill>
            <a:blip r:embed="rId2" cstate="print"/>
            <a:srcRect l="23880" t="20030" r="35728" b="53052"/>
            <a:stretch>
              <a:fillRect/>
            </a:stretch>
          </p:blipFill>
          <p:spPr bwMode="auto">
            <a:xfrm>
              <a:off x="580" y="2341"/>
              <a:ext cx="2540" cy="1273"/>
            </a:xfrm>
            <a:prstGeom prst="rect">
              <a:avLst/>
            </a:prstGeom>
            <a:noFill/>
            <a:ln w="9525">
              <a:noFill/>
              <a:miter lim="800000"/>
              <a:headEnd/>
              <a:tailEnd/>
            </a:ln>
          </p:spPr>
        </p:pic>
        <p:sp>
          <p:nvSpPr>
            <p:cNvPr id="15369" name="Rectangle 6"/>
            <p:cNvSpPr>
              <a:spLocks noChangeArrowheads="1"/>
            </p:cNvSpPr>
            <p:nvPr/>
          </p:nvSpPr>
          <p:spPr bwMode="auto">
            <a:xfrm>
              <a:off x="671" y="3702"/>
              <a:ext cx="2404" cy="250"/>
            </a:xfrm>
            <a:prstGeom prst="rect">
              <a:avLst/>
            </a:prstGeom>
            <a:noFill/>
            <a:ln w="9525">
              <a:noFill/>
              <a:miter lim="800000"/>
              <a:headEnd/>
              <a:tailEnd/>
            </a:ln>
          </p:spPr>
          <p:txBody>
            <a:bodyPr>
              <a:spAutoFit/>
            </a:bodyPr>
            <a:lstStyle/>
            <a:p>
              <a:pPr algn="ctr">
                <a:spcBef>
                  <a:spcPct val="20000"/>
                </a:spcBef>
              </a:pPr>
              <a:r>
                <a:rPr lang="zh-CN" altLang="en-US" sz="2000" dirty="0" smtClean="0">
                  <a:latin typeface="隶书" pitchFamily="49" charset="-122"/>
                  <a:ea typeface="隶书" pitchFamily="49" charset="-122"/>
                </a:rPr>
                <a:t>克</a:t>
              </a:r>
              <a:r>
                <a:rPr lang="zh-CN" altLang="en-US" sz="2000" dirty="0">
                  <a:latin typeface="隶书" pitchFamily="49" charset="-122"/>
                  <a:ea typeface="隶书" pitchFamily="49" charset="-122"/>
                </a:rPr>
                <a:t>里金插值操作按钮</a:t>
              </a:r>
            </a:p>
          </p:txBody>
        </p:sp>
      </p:grpSp>
      <p:grpSp>
        <p:nvGrpSpPr>
          <p:cNvPr id="3" name="Group 9"/>
          <p:cNvGrpSpPr>
            <a:grpSpLocks/>
          </p:cNvGrpSpPr>
          <p:nvPr/>
        </p:nvGrpSpPr>
        <p:grpSpPr bwMode="auto">
          <a:xfrm>
            <a:off x="5038725" y="3213100"/>
            <a:ext cx="3454400" cy="3424238"/>
            <a:chOff x="3438" y="2024"/>
            <a:chExt cx="2358" cy="2157"/>
          </a:xfrm>
        </p:grpSpPr>
        <p:pic>
          <p:nvPicPr>
            <p:cNvPr id="15366" name="Picture 5" descr="005"/>
            <p:cNvPicPr>
              <a:picLocks noChangeAspect="1" noChangeArrowheads="1"/>
            </p:cNvPicPr>
            <p:nvPr/>
          </p:nvPicPr>
          <p:blipFill>
            <a:blip r:embed="rId3" cstate="print"/>
            <a:srcRect t="304"/>
            <a:stretch>
              <a:fillRect/>
            </a:stretch>
          </p:blipFill>
          <p:spPr bwMode="auto">
            <a:xfrm>
              <a:off x="3664" y="2024"/>
              <a:ext cx="1905" cy="1875"/>
            </a:xfrm>
            <a:prstGeom prst="rect">
              <a:avLst/>
            </a:prstGeom>
            <a:noFill/>
            <a:ln w="9525">
              <a:noFill/>
              <a:miter lim="800000"/>
              <a:headEnd/>
              <a:tailEnd/>
            </a:ln>
          </p:spPr>
        </p:pic>
        <p:sp>
          <p:nvSpPr>
            <p:cNvPr id="15367" name="Rectangle 7"/>
            <p:cNvSpPr>
              <a:spLocks noChangeArrowheads="1"/>
            </p:cNvSpPr>
            <p:nvPr/>
          </p:nvSpPr>
          <p:spPr bwMode="auto">
            <a:xfrm>
              <a:off x="3438" y="3929"/>
              <a:ext cx="2358" cy="252"/>
            </a:xfrm>
            <a:prstGeom prst="rect">
              <a:avLst/>
            </a:prstGeom>
            <a:noFill/>
            <a:ln w="9525">
              <a:noFill/>
              <a:miter lim="800000"/>
              <a:headEnd/>
              <a:tailEnd/>
            </a:ln>
          </p:spPr>
          <p:txBody>
            <a:bodyPr>
              <a:spAutoFit/>
            </a:bodyPr>
            <a:lstStyle/>
            <a:p>
              <a:pPr algn="ctr">
                <a:spcBef>
                  <a:spcPct val="20000"/>
                </a:spcBef>
              </a:pPr>
              <a:r>
                <a:rPr lang="zh-CN" altLang="en-US" sz="2000" dirty="0" smtClean="0">
                  <a:latin typeface="隶书" pitchFamily="49" charset="-122"/>
                  <a:ea typeface="隶书" pitchFamily="49" charset="-122"/>
                </a:rPr>
                <a:t>克</a:t>
              </a:r>
              <a:r>
                <a:rPr lang="zh-CN" altLang="en-US" sz="2000" dirty="0">
                  <a:latin typeface="隶书" pitchFamily="49" charset="-122"/>
                  <a:ea typeface="隶书" pitchFamily="49" charset="-122"/>
                </a:rPr>
                <a:t>里金插值操作对话框</a:t>
              </a:r>
            </a:p>
          </p:txBody>
        </p:sp>
      </p:grpSp>
      <p:sp>
        <p:nvSpPr>
          <p:cNvPr id="11" name="矩形 10"/>
          <p:cNvSpPr/>
          <p:nvPr/>
        </p:nvSpPr>
        <p:spPr>
          <a:xfrm>
            <a:off x="446031" y="946116"/>
            <a:ext cx="3251211" cy="523220"/>
          </a:xfrm>
          <a:prstGeom prst="rect">
            <a:avLst/>
          </a:prstGeom>
        </p:spPr>
        <p:txBody>
          <a:bodyPr wrap="none">
            <a:spAutoFit/>
          </a:bodyPr>
          <a:lstStyle/>
          <a:p>
            <a:r>
              <a:rPr lang="en-US" altLang="zh-CN" sz="2800" dirty="0" smtClean="0">
                <a:solidFill>
                  <a:srgbClr val="000000"/>
                </a:solidFill>
                <a:latin typeface="宋体" pitchFamily="2" charset="-122"/>
              </a:rPr>
              <a:t>2</a:t>
            </a:r>
            <a:r>
              <a:rPr lang="zh-CN" altLang="en-US" sz="2800" dirty="0" smtClean="0">
                <a:solidFill>
                  <a:srgbClr val="000000"/>
                </a:solidFill>
                <a:latin typeface="宋体" pitchFamily="2" charset="-122"/>
              </a:rPr>
              <a:t>、表面创建与管理</a:t>
            </a:r>
            <a:endParaRPr lang="en-US" altLang="zh-CN" sz="2800" dirty="0" smtClean="0">
              <a:solidFill>
                <a:srgbClr val="000000"/>
              </a:solidFill>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5"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636912"/>
            <a:ext cx="8229600" cy="1143000"/>
          </a:xfrm>
        </p:spPr>
        <p:txBody>
          <a:bodyPr/>
          <a:lstStyle/>
          <a:p>
            <a:r>
              <a:rPr lang="zh-CN" altLang="en-US" dirty="0" smtClean="0">
                <a:latin typeface="+mj-lt"/>
              </a:rPr>
              <a:t>三维分析</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sz="half" idx="4294967295"/>
          </p:nvPr>
        </p:nvSpPr>
        <p:spPr>
          <a:xfrm>
            <a:off x="263466" y="1858941"/>
            <a:ext cx="8624943" cy="4137025"/>
          </a:xfrm>
          <a:prstGeom prst="rect">
            <a:avLst/>
          </a:prstGeom>
        </p:spPr>
        <p:txBody>
          <a:bodyPr/>
          <a:lstStyle/>
          <a:p>
            <a:pPr>
              <a:buFontTx/>
              <a:buNone/>
            </a:pPr>
            <a:r>
              <a:rPr lang="en-US" altLang="zh-CN" sz="2400" dirty="0" smtClean="0">
                <a:solidFill>
                  <a:srgbClr val="000000"/>
                </a:solidFill>
                <a:ea typeface="宋体" pitchFamily="2" charset="-122"/>
              </a:rPr>
              <a:t>6</a:t>
            </a:r>
            <a:r>
              <a:rPr lang="zh-CN" altLang="en-US" sz="2400" dirty="0" smtClean="0">
                <a:solidFill>
                  <a:srgbClr val="000000"/>
                </a:solidFill>
                <a:ea typeface="宋体" pitchFamily="2" charset="-122"/>
              </a:rPr>
              <a:t>）</a:t>
            </a:r>
            <a:r>
              <a:rPr lang="zh-CN" altLang="en-US" sz="2400" dirty="0" smtClean="0">
                <a:solidFill>
                  <a:srgbClr val="000000"/>
                </a:solidFill>
                <a:ea typeface="宋体" pitchFamily="2" charset="-122"/>
                <a:cs typeface="Times New Roman" pitchFamily="18" charset="0"/>
              </a:rPr>
              <a:t>邻域法插值</a:t>
            </a:r>
            <a:r>
              <a:rPr lang="zh-CN" altLang="en-US" sz="2400" dirty="0" smtClean="0">
                <a:solidFill>
                  <a:srgbClr val="000000"/>
                </a:solidFill>
                <a:ea typeface="宋体" pitchFamily="2" charset="-122"/>
              </a:rPr>
              <a:t> </a:t>
            </a:r>
          </a:p>
          <a:p>
            <a:r>
              <a:rPr lang="zh-CN" altLang="en-US" sz="2400" dirty="0" smtClean="0">
                <a:solidFill>
                  <a:srgbClr val="000000"/>
                </a:solidFill>
                <a:ea typeface="宋体" pitchFamily="2" charset="-122"/>
              </a:rPr>
              <a:t>邻域插值将</a:t>
            </a:r>
            <a:r>
              <a:rPr lang="en-US" altLang="zh-CN" sz="2400" dirty="0" smtClean="0">
                <a:solidFill>
                  <a:srgbClr val="000000"/>
                </a:solidFill>
                <a:ea typeface="宋体" pitchFamily="2" charset="-122"/>
              </a:rPr>
              <a:t>TIN</a:t>
            </a:r>
            <a:r>
              <a:rPr lang="zh-CN" altLang="en-US" sz="2400" dirty="0" smtClean="0">
                <a:solidFill>
                  <a:srgbClr val="000000"/>
                </a:solidFill>
                <a:ea typeface="宋体" pitchFamily="2" charset="-122"/>
              </a:rPr>
              <a:t>的一些方法与栅格插值方法结合起来。栅格表面使用输入数据点及其邻近栅格单元进行插值。</a:t>
            </a:r>
          </a:p>
        </p:txBody>
      </p:sp>
      <p:grpSp>
        <p:nvGrpSpPr>
          <p:cNvPr id="2" name="Group 14"/>
          <p:cNvGrpSpPr>
            <a:grpSpLocks/>
          </p:cNvGrpSpPr>
          <p:nvPr/>
        </p:nvGrpSpPr>
        <p:grpSpPr bwMode="auto">
          <a:xfrm>
            <a:off x="915988" y="3502025"/>
            <a:ext cx="3257550" cy="2487613"/>
            <a:chOff x="625" y="2206"/>
            <a:chExt cx="2223" cy="1567"/>
          </a:xfrm>
        </p:grpSpPr>
        <p:pic>
          <p:nvPicPr>
            <p:cNvPr id="16392" name="Picture 6"/>
            <p:cNvPicPr>
              <a:picLocks noChangeAspect="1" noChangeArrowheads="1"/>
            </p:cNvPicPr>
            <p:nvPr/>
          </p:nvPicPr>
          <p:blipFill>
            <a:blip r:embed="rId2" cstate="print"/>
            <a:srcRect l="23511" t="21161" r="35765" b="51920"/>
            <a:stretch>
              <a:fillRect/>
            </a:stretch>
          </p:blipFill>
          <p:spPr bwMode="auto">
            <a:xfrm>
              <a:off x="625" y="2206"/>
              <a:ext cx="2223" cy="1125"/>
            </a:xfrm>
            <a:prstGeom prst="rect">
              <a:avLst/>
            </a:prstGeom>
            <a:noFill/>
            <a:ln w="9525">
              <a:noFill/>
              <a:miter lim="800000"/>
              <a:headEnd/>
              <a:tailEnd/>
            </a:ln>
          </p:spPr>
        </p:pic>
        <p:sp>
          <p:nvSpPr>
            <p:cNvPr id="16393" name="Rectangle 12"/>
            <p:cNvSpPr>
              <a:spLocks noChangeArrowheads="1"/>
            </p:cNvSpPr>
            <p:nvPr/>
          </p:nvSpPr>
          <p:spPr bwMode="auto">
            <a:xfrm>
              <a:off x="716" y="3521"/>
              <a:ext cx="2087" cy="252"/>
            </a:xfrm>
            <a:prstGeom prst="rect">
              <a:avLst/>
            </a:prstGeom>
            <a:noFill/>
            <a:ln w="9525">
              <a:noFill/>
              <a:miter lim="800000"/>
              <a:headEnd/>
              <a:tailEnd/>
            </a:ln>
          </p:spPr>
          <p:txBody>
            <a:bodyPr>
              <a:spAutoFit/>
            </a:bodyPr>
            <a:lstStyle/>
            <a:p>
              <a:pPr>
                <a:spcBef>
                  <a:spcPct val="20000"/>
                </a:spcBef>
              </a:pPr>
              <a:r>
                <a:rPr lang="zh-CN" altLang="en-US" sz="2000" dirty="0" smtClean="0">
                  <a:latin typeface="隶书" pitchFamily="49" charset="-122"/>
                  <a:ea typeface="隶书" pitchFamily="49" charset="-122"/>
                </a:rPr>
                <a:t>邻域</a:t>
              </a:r>
              <a:r>
                <a:rPr lang="zh-CN" altLang="en-US" sz="2000" dirty="0">
                  <a:latin typeface="隶书" pitchFamily="49" charset="-122"/>
                  <a:ea typeface="隶书" pitchFamily="49" charset="-122"/>
                </a:rPr>
                <a:t>插值操作按钮</a:t>
              </a:r>
            </a:p>
          </p:txBody>
        </p:sp>
      </p:grpSp>
      <p:grpSp>
        <p:nvGrpSpPr>
          <p:cNvPr id="3" name="Group 15"/>
          <p:cNvGrpSpPr>
            <a:grpSpLocks/>
          </p:cNvGrpSpPr>
          <p:nvPr/>
        </p:nvGrpSpPr>
        <p:grpSpPr bwMode="auto">
          <a:xfrm>
            <a:off x="4505325" y="3213100"/>
            <a:ext cx="3854450" cy="2849563"/>
            <a:chOff x="3075" y="2024"/>
            <a:chExt cx="2630" cy="1795"/>
          </a:xfrm>
        </p:grpSpPr>
        <p:pic>
          <p:nvPicPr>
            <p:cNvPr id="16390" name="Picture 9" descr="007"/>
            <p:cNvPicPr>
              <a:picLocks noChangeAspect="1" noChangeArrowheads="1"/>
            </p:cNvPicPr>
            <p:nvPr/>
          </p:nvPicPr>
          <p:blipFill>
            <a:blip r:embed="rId3" cstate="print"/>
            <a:srcRect/>
            <a:stretch>
              <a:fillRect/>
            </a:stretch>
          </p:blipFill>
          <p:spPr bwMode="auto">
            <a:xfrm>
              <a:off x="3075" y="2024"/>
              <a:ext cx="2630" cy="1480"/>
            </a:xfrm>
            <a:prstGeom prst="rect">
              <a:avLst/>
            </a:prstGeom>
            <a:noFill/>
            <a:ln w="9525">
              <a:noFill/>
              <a:miter lim="800000"/>
              <a:headEnd/>
              <a:tailEnd/>
            </a:ln>
          </p:spPr>
        </p:pic>
        <p:sp>
          <p:nvSpPr>
            <p:cNvPr id="16391" name="Rectangle 13"/>
            <p:cNvSpPr>
              <a:spLocks noChangeArrowheads="1"/>
            </p:cNvSpPr>
            <p:nvPr/>
          </p:nvSpPr>
          <p:spPr bwMode="auto">
            <a:xfrm>
              <a:off x="3211" y="3567"/>
              <a:ext cx="2358" cy="252"/>
            </a:xfrm>
            <a:prstGeom prst="rect">
              <a:avLst/>
            </a:prstGeom>
            <a:noFill/>
            <a:ln w="9525">
              <a:noFill/>
              <a:miter lim="800000"/>
              <a:headEnd/>
              <a:tailEnd/>
            </a:ln>
          </p:spPr>
          <p:txBody>
            <a:bodyPr>
              <a:spAutoFit/>
            </a:bodyPr>
            <a:lstStyle/>
            <a:p>
              <a:pPr algn="ctr">
                <a:spcBef>
                  <a:spcPct val="20000"/>
                </a:spcBef>
              </a:pPr>
              <a:r>
                <a:rPr lang="zh-CN" altLang="en-US" sz="2000" dirty="0" smtClean="0">
                  <a:latin typeface="隶书" pitchFamily="49" charset="-122"/>
                  <a:ea typeface="隶书" pitchFamily="49" charset="-122"/>
                </a:rPr>
                <a:t>邻域</a:t>
              </a:r>
              <a:r>
                <a:rPr lang="zh-CN" altLang="en-US" sz="2000" dirty="0">
                  <a:latin typeface="隶书" pitchFamily="49" charset="-122"/>
                  <a:ea typeface="隶书" pitchFamily="49" charset="-122"/>
                </a:rPr>
                <a:t>插值操作对话框</a:t>
              </a:r>
            </a:p>
          </p:txBody>
        </p:sp>
      </p:grpSp>
      <p:sp>
        <p:nvSpPr>
          <p:cNvPr id="11" name="矩形 10"/>
          <p:cNvSpPr/>
          <p:nvPr/>
        </p:nvSpPr>
        <p:spPr>
          <a:xfrm>
            <a:off x="446031" y="946116"/>
            <a:ext cx="3251211" cy="523220"/>
          </a:xfrm>
          <a:prstGeom prst="rect">
            <a:avLst/>
          </a:prstGeom>
        </p:spPr>
        <p:txBody>
          <a:bodyPr wrap="none">
            <a:spAutoFit/>
          </a:bodyPr>
          <a:lstStyle/>
          <a:p>
            <a:r>
              <a:rPr lang="en-US" altLang="zh-CN" sz="2800" dirty="0" smtClean="0">
                <a:solidFill>
                  <a:srgbClr val="000000"/>
                </a:solidFill>
                <a:latin typeface="宋体" pitchFamily="2" charset="-122"/>
              </a:rPr>
              <a:t>2</a:t>
            </a:r>
            <a:r>
              <a:rPr lang="zh-CN" altLang="en-US" sz="2800" dirty="0" smtClean="0">
                <a:solidFill>
                  <a:srgbClr val="000000"/>
                </a:solidFill>
                <a:latin typeface="宋体" pitchFamily="2" charset="-122"/>
              </a:rPr>
              <a:t>、表面创建与管理</a:t>
            </a:r>
            <a:endParaRPr lang="en-US" altLang="zh-CN" sz="2800" dirty="0" smtClean="0">
              <a:solidFill>
                <a:srgbClr val="000000"/>
              </a:solidFill>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52"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Scale>
                                      <p:cBhvr>
                                        <p:cTn id="15"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3"/>
                                        </p:tgtEl>
                                        <p:attrNameLst>
                                          <p:attrName>ppt_x</p:attrName>
                                          <p:attrName>ppt_y</p:attrName>
                                        </p:attrNameLst>
                                      </p:cBhvr>
                                    </p:animMotion>
                                    <p:animEffect transition="in" filter="fade">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sz="half" idx="4294967295"/>
          </p:nvPr>
        </p:nvSpPr>
        <p:spPr>
          <a:xfrm>
            <a:off x="373005" y="1676376"/>
            <a:ext cx="8369352" cy="4137025"/>
          </a:xfrm>
          <a:prstGeom prst="rect">
            <a:avLst/>
          </a:prstGeom>
        </p:spPr>
        <p:txBody>
          <a:bodyPr/>
          <a:lstStyle/>
          <a:p>
            <a:pPr marL="0" indent="0">
              <a:buFontTx/>
              <a:buNone/>
            </a:pPr>
            <a:r>
              <a:rPr lang="zh-CN" altLang="en-US" sz="2800" b="1" dirty="0" smtClean="0">
                <a:solidFill>
                  <a:srgbClr val="000000"/>
                </a:solidFill>
                <a:latin typeface="宋体" pitchFamily="2" charset="-122"/>
                <a:ea typeface="宋体" pitchFamily="2" charset="-122"/>
              </a:rPr>
              <a:t>（</a:t>
            </a:r>
            <a:r>
              <a:rPr lang="en-US" altLang="zh-CN" sz="2800" b="1" dirty="0" smtClean="0">
                <a:solidFill>
                  <a:srgbClr val="000000"/>
                </a:solidFill>
                <a:latin typeface="宋体" pitchFamily="2" charset="-122"/>
                <a:ea typeface="宋体" pitchFamily="2" charset="-122"/>
              </a:rPr>
              <a:t>2</a:t>
            </a:r>
            <a:r>
              <a:rPr lang="zh-CN" altLang="en-US" sz="2800" b="1" dirty="0" smtClean="0">
                <a:solidFill>
                  <a:srgbClr val="000000"/>
                </a:solidFill>
                <a:latin typeface="宋体" pitchFamily="2" charset="-122"/>
                <a:ea typeface="宋体" pitchFamily="2" charset="-122"/>
              </a:rPr>
              <a:t>）</a:t>
            </a:r>
            <a:r>
              <a:rPr lang="en-US" altLang="zh-CN" sz="2800" b="1" dirty="0" smtClean="0">
                <a:solidFill>
                  <a:srgbClr val="000000"/>
                </a:solidFill>
                <a:latin typeface="宋体" pitchFamily="2" charset="-122"/>
                <a:ea typeface="宋体" pitchFamily="2" charset="-122"/>
              </a:rPr>
              <a:t>TIN</a:t>
            </a:r>
            <a:r>
              <a:rPr lang="zh-CN" altLang="en-US" sz="2800" b="1" dirty="0" smtClean="0">
                <a:solidFill>
                  <a:srgbClr val="000000"/>
                </a:solidFill>
                <a:latin typeface="宋体" pitchFamily="2" charset="-122"/>
                <a:ea typeface="宋体" pitchFamily="2" charset="-122"/>
              </a:rPr>
              <a:t>表面的创建</a:t>
            </a:r>
          </a:p>
          <a:p>
            <a:pPr marL="0" indent="0">
              <a:buFontTx/>
              <a:buNone/>
            </a:pPr>
            <a:r>
              <a:rPr lang="zh-CN" altLang="en-US" sz="2400" dirty="0" smtClean="0">
                <a:solidFill>
                  <a:srgbClr val="000000"/>
                </a:solidFill>
                <a:latin typeface="宋体" pitchFamily="2" charset="-122"/>
                <a:ea typeface="宋体" pitchFamily="2" charset="-122"/>
              </a:rPr>
              <a:t>    通常</a:t>
            </a:r>
            <a:r>
              <a:rPr lang="en-US" altLang="zh-CN" sz="2400" dirty="0" smtClean="0">
                <a:solidFill>
                  <a:srgbClr val="000000"/>
                </a:solidFill>
                <a:latin typeface="宋体" pitchFamily="2" charset="-122"/>
                <a:ea typeface="宋体" pitchFamily="2" charset="-122"/>
              </a:rPr>
              <a:t>TIN</a:t>
            </a:r>
            <a:r>
              <a:rPr lang="zh-CN" altLang="en-US" sz="2400" dirty="0" smtClean="0">
                <a:solidFill>
                  <a:srgbClr val="000000"/>
                </a:solidFill>
                <a:latin typeface="宋体" pitchFamily="2" charset="-122"/>
                <a:ea typeface="宋体" pitchFamily="2" charset="-122"/>
              </a:rPr>
              <a:t>是从多种矢量数据源中创建的。可以用点、线与多边形要素作为创建</a:t>
            </a:r>
            <a:r>
              <a:rPr lang="en-US" altLang="zh-CN" sz="2400" dirty="0" smtClean="0">
                <a:solidFill>
                  <a:srgbClr val="000000"/>
                </a:solidFill>
                <a:latin typeface="宋体" pitchFamily="2" charset="-122"/>
                <a:ea typeface="宋体" pitchFamily="2" charset="-122"/>
              </a:rPr>
              <a:t>TIN</a:t>
            </a:r>
            <a:r>
              <a:rPr lang="zh-CN" altLang="en-US" sz="2400" dirty="0" smtClean="0">
                <a:solidFill>
                  <a:srgbClr val="000000"/>
                </a:solidFill>
                <a:latin typeface="宋体" pitchFamily="2" charset="-122"/>
                <a:ea typeface="宋体" pitchFamily="2" charset="-122"/>
              </a:rPr>
              <a:t>的数据源。</a:t>
            </a:r>
          </a:p>
          <a:p>
            <a:pPr marL="0" indent="0">
              <a:buFontTx/>
              <a:buNone/>
            </a:pPr>
            <a:r>
              <a:rPr lang="en-US" altLang="zh-CN" sz="2400" dirty="0" smtClean="0">
                <a:solidFill>
                  <a:srgbClr val="000000"/>
                </a:solidFill>
                <a:latin typeface="宋体" pitchFamily="2" charset="-122"/>
                <a:ea typeface="宋体" pitchFamily="2" charset="-122"/>
              </a:rPr>
              <a:t>1</a:t>
            </a:r>
            <a:r>
              <a:rPr lang="zh-CN" altLang="en-US" sz="2400" dirty="0" smtClean="0">
                <a:solidFill>
                  <a:srgbClr val="000000"/>
                </a:solidFill>
                <a:latin typeface="宋体" pitchFamily="2" charset="-122"/>
                <a:ea typeface="宋体" pitchFamily="2" charset="-122"/>
              </a:rPr>
              <a:t>）点集：它是</a:t>
            </a:r>
            <a:r>
              <a:rPr lang="en-US" altLang="zh-CN" sz="2400" dirty="0" smtClean="0">
                <a:solidFill>
                  <a:srgbClr val="000000"/>
                </a:solidFill>
                <a:latin typeface="宋体" pitchFamily="2" charset="-122"/>
                <a:ea typeface="宋体" pitchFamily="2" charset="-122"/>
              </a:rPr>
              <a:t>TIN</a:t>
            </a:r>
            <a:r>
              <a:rPr lang="zh-CN" altLang="en-US" sz="2400" dirty="0" smtClean="0">
                <a:solidFill>
                  <a:srgbClr val="000000"/>
                </a:solidFill>
                <a:latin typeface="宋体" pitchFamily="2" charset="-122"/>
                <a:ea typeface="宋体" pitchFamily="2" charset="-122"/>
              </a:rPr>
              <a:t>的基本输入要素，决定了</a:t>
            </a:r>
            <a:r>
              <a:rPr lang="en-US" altLang="zh-CN" sz="2400" dirty="0" smtClean="0">
                <a:solidFill>
                  <a:srgbClr val="000000"/>
                </a:solidFill>
                <a:latin typeface="宋体" pitchFamily="2" charset="-122"/>
                <a:ea typeface="宋体" pitchFamily="2" charset="-122"/>
              </a:rPr>
              <a:t>TIN</a:t>
            </a:r>
            <a:r>
              <a:rPr lang="zh-CN" altLang="en-US" sz="2400" dirty="0" smtClean="0">
                <a:solidFill>
                  <a:srgbClr val="000000"/>
                </a:solidFill>
                <a:latin typeface="宋体" pitchFamily="2" charset="-122"/>
                <a:ea typeface="宋体" pitchFamily="2" charset="-122"/>
              </a:rPr>
              <a:t>表面的基本形状。 </a:t>
            </a:r>
          </a:p>
        </p:txBody>
      </p:sp>
      <p:grpSp>
        <p:nvGrpSpPr>
          <p:cNvPr id="2" name="Group 9"/>
          <p:cNvGrpSpPr>
            <a:grpSpLocks/>
          </p:cNvGrpSpPr>
          <p:nvPr/>
        </p:nvGrpSpPr>
        <p:grpSpPr bwMode="auto">
          <a:xfrm>
            <a:off x="2782863" y="3538539"/>
            <a:ext cx="3654425" cy="3135312"/>
            <a:chOff x="1850" y="2115"/>
            <a:chExt cx="2494" cy="1975"/>
          </a:xfrm>
        </p:grpSpPr>
        <p:pic>
          <p:nvPicPr>
            <p:cNvPr id="17413" name="Picture 7"/>
            <p:cNvPicPr>
              <a:picLocks noChangeAspect="1" noChangeArrowheads="1"/>
            </p:cNvPicPr>
            <p:nvPr/>
          </p:nvPicPr>
          <p:blipFill>
            <a:blip r:embed="rId2" cstate="print"/>
            <a:srcRect/>
            <a:stretch>
              <a:fillRect/>
            </a:stretch>
          </p:blipFill>
          <p:spPr bwMode="auto">
            <a:xfrm>
              <a:off x="1850" y="2115"/>
              <a:ext cx="2494" cy="1703"/>
            </a:xfrm>
            <a:prstGeom prst="rect">
              <a:avLst/>
            </a:prstGeom>
            <a:noFill/>
            <a:ln w="9525">
              <a:noFill/>
              <a:miter lim="800000"/>
              <a:headEnd/>
              <a:tailEnd/>
            </a:ln>
          </p:spPr>
        </p:pic>
        <p:sp>
          <p:nvSpPr>
            <p:cNvPr id="17414" name="Text Box 8"/>
            <p:cNvSpPr txBox="1">
              <a:spLocks noChangeArrowheads="1"/>
            </p:cNvSpPr>
            <p:nvPr/>
          </p:nvSpPr>
          <p:spPr bwMode="auto">
            <a:xfrm>
              <a:off x="2440" y="3838"/>
              <a:ext cx="1411" cy="252"/>
            </a:xfrm>
            <a:prstGeom prst="rect">
              <a:avLst/>
            </a:prstGeom>
            <a:noFill/>
            <a:ln w="9525">
              <a:noFill/>
              <a:miter lim="800000"/>
              <a:headEnd/>
              <a:tailEnd/>
            </a:ln>
          </p:spPr>
          <p:txBody>
            <a:bodyPr>
              <a:spAutoFit/>
            </a:bodyPr>
            <a:lstStyle/>
            <a:p>
              <a:pPr>
                <a:spcBef>
                  <a:spcPct val="50000"/>
                </a:spcBef>
              </a:pPr>
              <a:r>
                <a:rPr lang="zh-CN" altLang="en-US" sz="2000" dirty="0" smtClean="0">
                  <a:latin typeface="隶书" pitchFamily="49" charset="-122"/>
                  <a:ea typeface="隶书" pitchFamily="49" charset="-122"/>
                </a:rPr>
                <a:t>点</a:t>
              </a:r>
              <a:r>
                <a:rPr lang="zh-CN" altLang="en-US" sz="2000" dirty="0">
                  <a:latin typeface="隶书" pitchFamily="49" charset="-122"/>
                  <a:ea typeface="隶书" pitchFamily="49" charset="-122"/>
                </a:rPr>
                <a:t>集图</a:t>
              </a:r>
            </a:p>
          </p:txBody>
        </p:sp>
      </p:grpSp>
      <p:sp>
        <p:nvSpPr>
          <p:cNvPr id="8" name="矩形 7"/>
          <p:cNvSpPr/>
          <p:nvPr/>
        </p:nvSpPr>
        <p:spPr>
          <a:xfrm>
            <a:off x="446031" y="946116"/>
            <a:ext cx="3251211" cy="523220"/>
          </a:xfrm>
          <a:prstGeom prst="rect">
            <a:avLst/>
          </a:prstGeom>
        </p:spPr>
        <p:txBody>
          <a:bodyPr wrap="none">
            <a:spAutoFit/>
          </a:bodyPr>
          <a:lstStyle/>
          <a:p>
            <a:r>
              <a:rPr lang="en-US" altLang="zh-CN" sz="2800" dirty="0" smtClean="0">
                <a:solidFill>
                  <a:srgbClr val="000000"/>
                </a:solidFill>
                <a:latin typeface="宋体" pitchFamily="2" charset="-122"/>
              </a:rPr>
              <a:t>2</a:t>
            </a:r>
            <a:r>
              <a:rPr lang="zh-CN" altLang="en-US" sz="2800" dirty="0" smtClean="0">
                <a:solidFill>
                  <a:srgbClr val="000000"/>
                </a:solidFill>
                <a:latin typeface="宋体" pitchFamily="2" charset="-122"/>
              </a:rPr>
              <a:t>、表面创建与管理</a:t>
            </a:r>
            <a:endParaRPr lang="en-US" altLang="zh-CN" sz="2800" dirty="0" smtClean="0">
              <a:solidFill>
                <a:srgbClr val="000000"/>
              </a:solidFill>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sz="half" idx="4294967295"/>
          </p:nvPr>
        </p:nvSpPr>
        <p:spPr>
          <a:xfrm>
            <a:off x="299979" y="1968480"/>
            <a:ext cx="8369352" cy="4137025"/>
          </a:xfrm>
          <a:prstGeom prst="rect">
            <a:avLst/>
          </a:prstGeom>
        </p:spPr>
        <p:txBody>
          <a:bodyPr/>
          <a:lstStyle/>
          <a:p>
            <a:pPr marL="0" indent="0">
              <a:buFontTx/>
              <a:buNone/>
            </a:pPr>
            <a:r>
              <a:rPr lang="en-US" altLang="zh-CN" sz="2400" dirty="0" smtClean="0">
                <a:solidFill>
                  <a:srgbClr val="000000"/>
                </a:solidFill>
                <a:latin typeface="宋体" pitchFamily="2" charset="-122"/>
                <a:ea typeface="宋体" pitchFamily="2" charset="-122"/>
              </a:rPr>
              <a:t> 2</a:t>
            </a:r>
            <a:r>
              <a:rPr lang="zh-CN" altLang="en-US" sz="2400" dirty="0" smtClean="0">
                <a:solidFill>
                  <a:srgbClr val="000000"/>
                </a:solidFill>
                <a:latin typeface="宋体" pitchFamily="2" charset="-122"/>
                <a:ea typeface="宋体" pitchFamily="2" charset="-122"/>
              </a:rPr>
              <a:t>）隔断线</a:t>
            </a:r>
          </a:p>
          <a:p>
            <a:pPr marL="0" indent="0">
              <a:buFontTx/>
              <a:buNone/>
            </a:pPr>
            <a:r>
              <a:rPr lang="zh-CN" altLang="en-US" sz="2400" dirty="0" smtClean="0">
                <a:solidFill>
                  <a:srgbClr val="000000"/>
                </a:solidFill>
                <a:latin typeface="宋体" pitchFamily="2" charset="-122"/>
                <a:ea typeface="宋体" pitchFamily="2" charset="-122"/>
              </a:rPr>
              <a:t>       它可以是具有高度的线，也可以是没有高度的线。在</a:t>
            </a:r>
            <a:r>
              <a:rPr lang="en-US" altLang="zh-CN" sz="2400" dirty="0" smtClean="0">
                <a:solidFill>
                  <a:srgbClr val="000000"/>
                </a:solidFill>
                <a:latin typeface="宋体" pitchFamily="2" charset="-122"/>
                <a:ea typeface="宋体" pitchFamily="2" charset="-122"/>
              </a:rPr>
              <a:t>TIN</a:t>
            </a:r>
            <a:r>
              <a:rPr lang="zh-CN" altLang="en-US" sz="2400" dirty="0" smtClean="0">
                <a:solidFill>
                  <a:srgbClr val="000000"/>
                </a:solidFill>
                <a:latin typeface="宋体" pitchFamily="2" charset="-122"/>
                <a:ea typeface="宋体" pitchFamily="2" charset="-122"/>
              </a:rPr>
              <a:t>中构成一条或多条三角形的边序列。隔断线即可用来表示自然要素，如山脊线、溪流，也可以用来创建要素如道路。 </a:t>
            </a:r>
          </a:p>
          <a:p>
            <a:pPr marL="358775" lvl="2" indent="0">
              <a:buFont typeface="Wingdings" pitchFamily="2" charset="2"/>
              <a:buChar char="Ø"/>
            </a:pPr>
            <a:endParaRPr lang="zh-CN" altLang="en-US" sz="2000" dirty="0" smtClean="0">
              <a:latin typeface="Arial" pitchFamily="34" charset="0"/>
              <a:ea typeface="宋体" pitchFamily="2" charset="-122"/>
            </a:endParaRPr>
          </a:p>
        </p:txBody>
      </p:sp>
      <p:grpSp>
        <p:nvGrpSpPr>
          <p:cNvPr id="2" name="Group 6"/>
          <p:cNvGrpSpPr>
            <a:grpSpLocks/>
          </p:cNvGrpSpPr>
          <p:nvPr/>
        </p:nvGrpSpPr>
        <p:grpSpPr bwMode="auto">
          <a:xfrm>
            <a:off x="2782863" y="3648078"/>
            <a:ext cx="3654425" cy="2989262"/>
            <a:chOff x="1850" y="2205"/>
            <a:chExt cx="2494" cy="1883"/>
          </a:xfrm>
        </p:grpSpPr>
        <p:pic>
          <p:nvPicPr>
            <p:cNvPr id="18437" name="Picture 4"/>
            <p:cNvPicPr>
              <a:picLocks noChangeAspect="1" noChangeArrowheads="1"/>
            </p:cNvPicPr>
            <p:nvPr/>
          </p:nvPicPr>
          <p:blipFill>
            <a:blip r:embed="rId2" cstate="print"/>
            <a:srcRect/>
            <a:stretch>
              <a:fillRect/>
            </a:stretch>
          </p:blipFill>
          <p:spPr bwMode="auto">
            <a:xfrm>
              <a:off x="1850" y="2205"/>
              <a:ext cx="2494" cy="1534"/>
            </a:xfrm>
            <a:prstGeom prst="rect">
              <a:avLst/>
            </a:prstGeom>
            <a:noFill/>
            <a:ln w="9525">
              <a:noFill/>
              <a:miter lim="800000"/>
              <a:headEnd/>
              <a:tailEnd/>
            </a:ln>
          </p:spPr>
        </p:pic>
        <p:sp>
          <p:nvSpPr>
            <p:cNvPr id="18438" name="Text Box 5"/>
            <p:cNvSpPr txBox="1">
              <a:spLocks noChangeArrowheads="1"/>
            </p:cNvSpPr>
            <p:nvPr/>
          </p:nvSpPr>
          <p:spPr bwMode="auto">
            <a:xfrm>
              <a:off x="2258" y="3838"/>
              <a:ext cx="1633" cy="250"/>
            </a:xfrm>
            <a:prstGeom prst="rect">
              <a:avLst/>
            </a:prstGeom>
            <a:noFill/>
            <a:ln w="9525">
              <a:noFill/>
              <a:miter lim="800000"/>
              <a:headEnd/>
              <a:tailEnd/>
            </a:ln>
          </p:spPr>
          <p:txBody>
            <a:bodyPr>
              <a:spAutoFit/>
            </a:bodyPr>
            <a:lstStyle/>
            <a:p>
              <a:pPr algn="ctr">
                <a:spcBef>
                  <a:spcPct val="50000"/>
                </a:spcBef>
              </a:pPr>
              <a:r>
                <a:rPr lang="en-US" altLang="zh-CN" sz="2000" dirty="0" smtClean="0">
                  <a:latin typeface="隶书" pitchFamily="49" charset="-122"/>
                  <a:ea typeface="隶书" pitchFamily="49" charset="-122"/>
                </a:rPr>
                <a:t>  </a:t>
              </a:r>
              <a:r>
                <a:rPr lang="zh-CN" altLang="en-US" sz="2000" dirty="0">
                  <a:latin typeface="隶书" pitchFamily="49" charset="-122"/>
                  <a:ea typeface="隶书" pitchFamily="49" charset="-122"/>
                </a:rPr>
                <a:t>隔断线图</a:t>
              </a:r>
            </a:p>
          </p:txBody>
        </p:sp>
      </p:grpSp>
      <p:sp>
        <p:nvSpPr>
          <p:cNvPr id="8" name="矩形 7"/>
          <p:cNvSpPr/>
          <p:nvPr/>
        </p:nvSpPr>
        <p:spPr>
          <a:xfrm>
            <a:off x="446031" y="946116"/>
            <a:ext cx="3251211" cy="523220"/>
          </a:xfrm>
          <a:prstGeom prst="rect">
            <a:avLst/>
          </a:prstGeom>
        </p:spPr>
        <p:txBody>
          <a:bodyPr wrap="none">
            <a:spAutoFit/>
          </a:bodyPr>
          <a:lstStyle/>
          <a:p>
            <a:r>
              <a:rPr lang="en-US" altLang="zh-CN" sz="2800" dirty="0" smtClean="0">
                <a:solidFill>
                  <a:srgbClr val="000000"/>
                </a:solidFill>
                <a:latin typeface="宋体" pitchFamily="2" charset="-122"/>
              </a:rPr>
              <a:t>2</a:t>
            </a:r>
            <a:r>
              <a:rPr lang="zh-CN" altLang="en-US" sz="2800" dirty="0" smtClean="0">
                <a:solidFill>
                  <a:srgbClr val="000000"/>
                </a:solidFill>
                <a:latin typeface="宋体" pitchFamily="2" charset="-122"/>
              </a:rPr>
              <a:t>、表面创建与管理</a:t>
            </a:r>
            <a:endParaRPr lang="en-US" altLang="zh-CN" sz="2800" dirty="0" smtClean="0">
              <a:solidFill>
                <a:srgbClr val="000000"/>
              </a:solidFill>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3"/>
          <p:cNvSpPr>
            <a:spLocks noGrp="1" noChangeArrowheads="1"/>
          </p:cNvSpPr>
          <p:nvPr>
            <p:ph sz="half" idx="4294967295"/>
          </p:nvPr>
        </p:nvSpPr>
        <p:spPr>
          <a:xfrm>
            <a:off x="373005" y="2720975"/>
            <a:ext cx="8588430" cy="4137025"/>
          </a:xfrm>
          <a:prstGeom prst="rect">
            <a:avLst/>
          </a:prstGeom>
        </p:spPr>
        <p:txBody>
          <a:bodyPr/>
          <a:lstStyle/>
          <a:p>
            <a:pPr lvl="1">
              <a:lnSpc>
                <a:spcPct val="90000"/>
              </a:lnSpc>
              <a:buFont typeface="Wingdings" pitchFamily="2" charset="2"/>
              <a:buChar char="Ø"/>
            </a:pPr>
            <a:r>
              <a:rPr lang="zh-CN" altLang="en-US" sz="2400" dirty="0" smtClean="0">
                <a:solidFill>
                  <a:srgbClr val="000000"/>
                </a:solidFill>
                <a:latin typeface="Arial" pitchFamily="34" charset="0"/>
                <a:ea typeface="宋体" pitchFamily="2" charset="-122"/>
              </a:rPr>
              <a:t>裁切多边形：定义插值的边界，处于裁切多边形之外的输入数据将不参与插值与分析操作。</a:t>
            </a:r>
          </a:p>
          <a:p>
            <a:pPr lvl="1">
              <a:lnSpc>
                <a:spcPct val="90000"/>
              </a:lnSpc>
              <a:buFont typeface="Wingdings" pitchFamily="2" charset="2"/>
              <a:buChar char="Ø"/>
            </a:pPr>
            <a:r>
              <a:rPr lang="zh-CN" altLang="en-US" sz="2400" dirty="0" smtClean="0">
                <a:solidFill>
                  <a:srgbClr val="000000"/>
                </a:solidFill>
                <a:latin typeface="Arial" pitchFamily="34" charset="0"/>
                <a:ea typeface="宋体" pitchFamily="2" charset="-122"/>
              </a:rPr>
              <a:t>删除多边形：定义插值的边界，与裁切多边形的不同之处在于多边形之内的输入数据将不参与插值与分析操作。</a:t>
            </a:r>
          </a:p>
          <a:p>
            <a:pPr lvl="1">
              <a:lnSpc>
                <a:spcPct val="90000"/>
              </a:lnSpc>
              <a:buFont typeface="Wingdings" pitchFamily="2" charset="2"/>
              <a:buChar char="Ø"/>
            </a:pPr>
            <a:r>
              <a:rPr lang="zh-CN" altLang="en-US" sz="2400" dirty="0" smtClean="0">
                <a:solidFill>
                  <a:srgbClr val="000000"/>
                </a:solidFill>
                <a:latin typeface="Arial" pitchFamily="34" charset="0"/>
                <a:ea typeface="宋体" pitchFamily="2" charset="-122"/>
              </a:rPr>
              <a:t>替换多边形：可对边界与内部高度设置相同值，可用来对湖泊或斜坡上地面为平面的开挖洞建模。</a:t>
            </a:r>
          </a:p>
          <a:p>
            <a:pPr lvl="1">
              <a:lnSpc>
                <a:spcPct val="90000"/>
              </a:lnSpc>
              <a:buFont typeface="Wingdings" pitchFamily="2" charset="2"/>
              <a:buChar char="Ø"/>
            </a:pPr>
            <a:r>
              <a:rPr lang="zh-CN" altLang="en-US" sz="2400" dirty="0" smtClean="0">
                <a:solidFill>
                  <a:srgbClr val="000000"/>
                </a:solidFill>
                <a:latin typeface="Arial" pitchFamily="34" charset="0"/>
                <a:ea typeface="宋体" pitchFamily="2" charset="-122"/>
              </a:rPr>
              <a:t>填充多边形：它的作用是对落在填充多边形内所有的三角形赋予整数属性值。表面的高度不受影响，也不进行裁切或删除。 </a:t>
            </a:r>
          </a:p>
        </p:txBody>
      </p:sp>
      <p:sp>
        <p:nvSpPr>
          <p:cNvPr id="19460" name="Text Box 5"/>
          <p:cNvSpPr txBox="1">
            <a:spLocks noChangeArrowheads="1"/>
          </p:cNvSpPr>
          <p:nvPr/>
        </p:nvSpPr>
        <p:spPr bwMode="auto">
          <a:xfrm>
            <a:off x="582613" y="1341438"/>
            <a:ext cx="8042275" cy="1477962"/>
          </a:xfrm>
          <a:prstGeom prst="rect">
            <a:avLst/>
          </a:prstGeom>
          <a:noFill/>
          <a:ln w="9525">
            <a:noFill/>
            <a:miter lim="800000"/>
            <a:headEnd/>
            <a:tailEnd/>
          </a:ln>
        </p:spPr>
        <p:txBody>
          <a:bodyPr>
            <a:spAutoFit/>
          </a:bodyPr>
          <a:lstStyle/>
          <a:p>
            <a:r>
              <a:rPr lang="en-US" altLang="zh-CN" sz="2400" b="1">
                <a:solidFill>
                  <a:srgbClr val="000000"/>
                </a:solidFill>
                <a:latin typeface="宋体" pitchFamily="2" charset="-122"/>
              </a:rPr>
              <a:t>3</a:t>
            </a:r>
            <a:r>
              <a:rPr lang="zh-CN" altLang="en-US" sz="2400" b="1">
                <a:solidFill>
                  <a:srgbClr val="000000"/>
                </a:solidFill>
                <a:latin typeface="宋体" pitchFamily="2" charset="-122"/>
              </a:rPr>
              <a:t>）多边形</a:t>
            </a:r>
          </a:p>
          <a:p>
            <a:r>
              <a:rPr lang="zh-CN" altLang="en-US" sz="2400">
                <a:solidFill>
                  <a:srgbClr val="000000"/>
                </a:solidFill>
                <a:latin typeface="宋体" pitchFamily="2" charset="-122"/>
              </a:rPr>
              <a:t>    用来表示具有一定面积的表面要素，如湖泊、水体，或用来表示分离区域的边界。 </a:t>
            </a:r>
          </a:p>
          <a:p>
            <a:endParaRPr lang="zh-CN" altLang="en-US">
              <a:solidFill>
                <a:srgbClr val="000000"/>
              </a:solidFill>
            </a:endParaRPr>
          </a:p>
        </p:txBody>
      </p:sp>
      <p:sp>
        <p:nvSpPr>
          <p:cNvPr id="6" name="矩形 5"/>
          <p:cNvSpPr/>
          <p:nvPr/>
        </p:nvSpPr>
        <p:spPr>
          <a:xfrm>
            <a:off x="409518" y="763551"/>
            <a:ext cx="3251211" cy="523220"/>
          </a:xfrm>
          <a:prstGeom prst="rect">
            <a:avLst/>
          </a:prstGeom>
        </p:spPr>
        <p:txBody>
          <a:bodyPr wrap="none">
            <a:spAutoFit/>
          </a:bodyPr>
          <a:lstStyle/>
          <a:p>
            <a:r>
              <a:rPr lang="en-US" altLang="zh-CN" sz="2800" dirty="0" smtClean="0">
                <a:solidFill>
                  <a:srgbClr val="000000"/>
                </a:solidFill>
                <a:latin typeface="宋体" pitchFamily="2" charset="-122"/>
              </a:rPr>
              <a:t>2</a:t>
            </a:r>
            <a:r>
              <a:rPr lang="zh-CN" altLang="en-US" sz="2800" dirty="0" smtClean="0">
                <a:solidFill>
                  <a:srgbClr val="000000"/>
                </a:solidFill>
                <a:latin typeface="宋体" pitchFamily="2" charset="-122"/>
              </a:rPr>
              <a:t>、表面创建与管理</a:t>
            </a:r>
            <a:endParaRPr lang="en-US" altLang="zh-CN" sz="2800" dirty="0" smtClean="0">
              <a:solidFill>
                <a:srgbClr val="000000"/>
              </a:solidFill>
              <a:latin typeface="宋体"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sz="half" idx="4294967295"/>
          </p:nvPr>
        </p:nvSpPr>
        <p:spPr>
          <a:xfrm>
            <a:off x="482543" y="1566838"/>
            <a:ext cx="8142399" cy="511182"/>
          </a:xfrm>
          <a:prstGeom prst="rect">
            <a:avLst/>
          </a:prstGeom>
        </p:spPr>
        <p:txBody>
          <a:bodyPr/>
          <a:lstStyle/>
          <a:p>
            <a:pPr>
              <a:buFontTx/>
              <a:buNone/>
            </a:pPr>
            <a:r>
              <a:rPr lang="zh-CN" altLang="en-US" dirty="0" smtClean="0">
                <a:ea typeface="宋体" pitchFamily="2" charset="-122"/>
              </a:rPr>
              <a:t> </a:t>
            </a:r>
            <a:r>
              <a:rPr lang="zh-CN" altLang="en-US" dirty="0" smtClean="0">
                <a:solidFill>
                  <a:srgbClr val="000000"/>
                </a:solidFill>
                <a:latin typeface="宋体" pitchFamily="2" charset="-122"/>
                <a:ea typeface="宋体" pitchFamily="2" charset="-122"/>
              </a:rPr>
              <a:t>（</a:t>
            </a:r>
            <a:r>
              <a:rPr lang="en-US" altLang="zh-CN" dirty="0" smtClean="0">
                <a:solidFill>
                  <a:srgbClr val="000000"/>
                </a:solidFill>
                <a:latin typeface="宋体" pitchFamily="2" charset="-122"/>
                <a:ea typeface="宋体" pitchFamily="2" charset="-122"/>
              </a:rPr>
              <a:t>4</a:t>
            </a:r>
            <a:r>
              <a:rPr lang="zh-CN" altLang="en-US" dirty="0" smtClean="0">
                <a:solidFill>
                  <a:srgbClr val="000000"/>
                </a:solidFill>
                <a:latin typeface="宋体" pitchFamily="2" charset="-122"/>
                <a:ea typeface="宋体" pitchFamily="2" charset="-122"/>
              </a:rPr>
              <a:t>） </a:t>
            </a:r>
            <a:r>
              <a:rPr lang="en-US" altLang="zh-CN" dirty="0" err="1" smtClean="0">
                <a:solidFill>
                  <a:srgbClr val="000000"/>
                </a:solidFill>
                <a:latin typeface="宋体" pitchFamily="2" charset="-122"/>
                <a:ea typeface="宋体" pitchFamily="2" charset="-122"/>
              </a:rPr>
              <a:t>ArcGIS</a:t>
            </a:r>
            <a:r>
              <a:rPr lang="zh-CN" altLang="en-US" dirty="0" smtClean="0">
                <a:solidFill>
                  <a:srgbClr val="000000"/>
                </a:solidFill>
                <a:latin typeface="宋体" pitchFamily="2" charset="-122"/>
                <a:ea typeface="宋体" pitchFamily="2" charset="-122"/>
              </a:rPr>
              <a:t>中的实现</a:t>
            </a:r>
          </a:p>
          <a:p>
            <a:pPr>
              <a:buFontTx/>
              <a:buNone/>
            </a:pPr>
            <a:r>
              <a:rPr lang="zh-CN" altLang="en-US" dirty="0" smtClean="0">
                <a:ea typeface="宋体" pitchFamily="2" charset="-122"/>
              </a:rPr>
              <a:t>         </a:t>
            </a:r>
            <a:endParaRPr lang="zh-CN" altLang="en-US" sz="2400" dirty="0" smtClean="0">
              <a:ea typeface="宋体" pitchFamily="2" charset="-122"/>
            </a:endParaRPr>
          </a:p>
        </p:txBody>
      </p:sp>
      <p:grpSp>
        <p:nvGrpSpPr>
          <p:cNvPr id="2" name="Group 13"/>
          <p:cNvGrpSpPr>
            <a:grpSpLocks/>
          </p:cNvGrpSpPr>
          <p:nvPr/>
        </p:nvGrpSpPr>
        <p:grpSpPr bwMode="auto">
          <a:xfrm>
            <a:off x="811161" y="2771766"/>
            <a:ext cx="3455988" cy="3063875"/>
            <a:chOff x="444" y="2024"/>
            <a:chExt cx="2359" cy="1930"/>
          </a:xfrm>
        </p:grpSpPr>
        <p:pic>
          <p:nvPicPr>
            <p:cNvPr id="20488" name="Picture 6" descr="2"/>
            <p:cNvPicPr>
              <a:picLocks noChangeAspect="1" noChangeArrowheads="1"/>
            </p:cNvPicPr>
            <p:nvPr/>
          </p:nvPicPr>
          <p:blipFill>
            <a:blip r:embed="rId2" cstate="print"/>
            <a:srcRect r="30083" b="2295"/>
            <a:stretch>
              <a:fillRect/>
            </a:stretch>
          </p:blipFill>
          <p:spPr bwMode="auto">
            <a:xfrm>
              <a:off x="444" y="2024"/>
              <a:ext cx="2223" cy="1108"/>
            </a:xfrm>
            <a:prstGeom prst="rect">
              <a:avLst/>
            </a:prstGeom>
            <a:noFill/>
            <a:ln w="9525">
              <a:noFill/>
              <a:miter lim="800000"/>
              <a:headEnd/>
              <a:tailEnd/>
            </a:ln>
          </p:spPr>
        </p:pic>
        <p:sp>
          <p:nvSpPr>
            <p:cNvPr id="20489" name="Rectangle 11"/>
            <p:cNvSpPr>
              <a:spLocks noChangeArrowheads="1"/>
            </p:cNvSpPr>
            <p:nvPr/>
          </p:nvSpPr>
          <p:spPr bwMode="auto">
            <a:xfrm>
              <a:off x="536" y="3702"/>
              <a:ext cx="2267" cy="252"/>
            </a:xfrm>
            <a:prstGeom prst="rect">
              <a:avLst/>
            </a:prstGeom>
            <a:noFill/>
            <a:ln w="9525">
              <a:noFill/>
              <a:miter lim="800000"/>
              <a:headEnd/>
              <a:tailEnd/>
            </a:ln>
          </p:spPr>
          <p:txBody>
            <a:bodyPr>
              <a:spAutoFit/>
            </a:bodyPr>
            <a:lstStyle/>
            <a:p>
              <a:pPr>
                <a:spcBef>
                  <a:spcPct val="20000"/>
                </a:spcBef>
              </a:pPr>
              <a:r>
                <a:rPr lang="zh-CN" altLang="en-US" sz="2000" dirty="0" smtClean="0">
                  <a:latin typeface="隶书" pitchFamily="49" charset="-122"/>
                  <a:ea typeface="隶书" pitchFamily="49" charset="-122"/>
                </a:rPr>
                <a:t>创建</a:t>
              </a:r>
              <a:r>
                <a:rPr lang="en-US" altLang="zh-CN" sz="2000" dirty="0">
                  <a:latin typeface="隶书" pitchFamily="49" charset="-122"/>
                  <a:ea typeface="隶书" pitchFamily="49" charset="-122"/>
                </a:rPr>
                <a:t>TIN</a:t>
              </a:r>
              <a:r>
                <a:rPr lang="zh-CN" altLang="en-US" sz="2000" dirty="0">
                  <a:latin typeface="隶书" pitchFamily="49" charset="-122"/>
                  <a:ea typeface="隶书" pitchFamily="49" charset="-122"/>
                </a:rPr>
                <a:t>操作按钮</a:t>
              </a:r>
            </a:p>
          </p:txBody>
        </p:sp>
      </p:grpSp>
      <p:grpSp>
        <p:nvGrpSpPr>
          <p:cNvPr id="3" name="Group 14"/>
          <p:cNvGrpSpPr>
            <a:grpSpLocks/>
          </p:cNvGrpSpPr>
          <p:nvPr/>
        </p:nvGrpSpPr>
        <p:grpSpPr bwMode="auto">
          <a:xfrm>
            <a:off x="4238625" y="2205038"/>
            <a:ext cx="4521200" cy="4141787"/>
            <a:chOff x="2893" y="1389"/>
            <a:chExt cx="3085" cy="2609"/>
          </a:xfrm>
        </p:grpSpPr>
        <p:pic>
          <p:nvPicPr>
            <p:cNvPr id="20486" name="Picture 10" descr="3"/>
            <p:cNvPicPr>
              <a:picLocks noChangeAspect="1" noChangeArrowheads="1"/>
            </p:cNvPicPr>
            <p:nvPr/>
          </p:nvPicPr>
          <p:blipFill>
            <a:blip r:embed="rId3" cstate="print"/>
            <a:srcRect/>
            <a:stretch>
              <a:fillRect/>
            </a:stretch>
          </p:blipFill>
          <p:spPr bwMode="auto">
            <a:xfrm>
              <a:off x="2893" y="1389"/>
              <a:ext cx="3085" cy="2196"/>
            </a:xfrm>
            <a:prstGeom prst="rect">
              <a:avLst/>
            </a:prstGeom>
            <a:noFill/>
            <a:ln w="9525">
              <a:noFill/>
              <a:miter lim="800000"/>
              <a:headEnd/>
              <a:tailEnd/>
            </a:ln>
          </p:spPr>
        </p:pic>
        <p:sp>
          <p:nvSpPr>
            <p:cNvPr id="20487" name="Rectangle 12"/>
            <p:cNvSpPr>
              <a:spLocks noChangeArrowheads="1"/>
            </p:cNvSpPr>
            <p:nvPr/>
          </p:nvSpPr>
          <p:spPr bwMode="auto">
            <a:xfrm>
              <a:off x="3347" y="3748"/>
              <a:ext cx="2131" cy="250"/>
            </a:xfrm>
            <a:prstGeom prst="rect">
              <a:avLst/>
            </a:prstGeom>
            <a:noFill/>
            <a:ln w="9525">
              <a:noFill/>
              <a:miter lim="800000"/>
              <a:headEnd/>
              <a:tailEnd/>
            </a:ln>
          </p:spPr>
          <p:txBody>
            <a:bodyPr>
              <a:spAutoFit/>
            </a:bodyPr>
            <a:lstStyle/>
            <a:p>
              <a:pPr>
                <a:spcBef>
                  <a:spcPct val="20000"/>
                </a:spcBef>
              </a:pPr>
              <a:r>
                <a:rPr lang="zh-CN" altLang="en-US" sz="2000" dirty="0" smtClean="0">
                  <a:latin typeface="隶书" pitchFamily="49" charset="-122"/>
                  <a:ea typeface="隶书" pitchFamily="49" charset="-122"/>
                </a:rPr>
                <a:t>建</a:t>
              </a:r>
              <a:r>
                <a:rPr lang="en-US" altLang="zh-CN" sz="2000" dirty="0">
                  <a:latin typeface="隶书" pitchFamily="49" charset="-122"/>
                  <a:ea typeface="隶书" pitchFamily="49" charset="-122"/>
                </a:rPr>
                <a:t>TIN</a:t>
              </a:r>
              <a:r>
                <a:rPr lang="zh-CN" altLang="en-US" sz="2000" dirty="0">
                  <a:latin typeface="隶书" pitchFamily="49" charset="-122"/>
                  <a:ea typeface="隶书" pitchFamily="49" charset="-122"/>
                </a:rPr>
                <a:t>操作对话框</a:t>
              </a:r>
            </a:p>
          </p:txBody>
        </p:sp>
      </p:grpSp>
      <p:sp>
        <p:nvSpPr>
          <p:cNvPr id="11" name="矩形 10"/>
          <p:cNvSpPr/>
          <p:nvPr/>
        </p:nvSpPr>
        <p:spPr>
          <a:xfrm>
            <a:off x="446031" y="946116"/>
            <a:ext cx="3251211" cy="523220"/>
          </a:xfrm>
          <a:prstGeom prst="rect">
            <a:avLst/>
          </a:prstGeom>
        </p:spPr>
        <p:txBody>
          <a:bodyPr wrap="none">
            <a:spAutoFit/>
          </a:bodyPr>
          <a:lstStyle/>
          <a:p>
            <a:r>
              <a:rPr lang="en-US" altLang="zh-CN" sz="2800" dirty="0" smtClean="0">
                <a:solidFill>
                  <a:srgbClr val="000000"/>
                </a:solidFill>
                <a:latin typeface="宋体" pitchFamily="2" charset="-122"/>
              </a:rPr>
              <a:t>2</a:t>
            </a:r>
            <a:r>
              <a:rPr lang="zh-CN" altLang="en-US" sz="2800" dirty="0" smtClean="0">
                <a:solidFill>
                  <a:srgbClr val="000000"/>
                </a:solidFill>
                <a:latin typeface="宋体" pitchFamily="2" charset="-122"/>
              </a:rPr>
              <a:t>、表面创建与管理</a:t>
            </a:r>
            <a:endParaRPr lang="en-US" altLang="zh-CN" sz="2800" dirty="0" smtClean="0">
              <a:solidFill>
                <a:srgbClr val="000000"/>
              </a:solidFill>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52"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Scale>
                                      <p:cBhvr>
                                        <p:cTn id="15"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3"/>
                                        </p:tgtEl>
                                        <p:attrNameLst>
                                          <p:attrName>ppt_x</p:attrName>
                                          <p:attrName>ppt_y</p:attrName>
                                        </p:attrNameLst>
                                      </p:cBhvr>
                                    </p:animMotion>
                                    <p:animEffect transition="in" filter="fade">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dirty="0" smtClean="0">
                <a:ea typeface="宋体" pitchFamily="2" charset="-122"/>
              </a:rPr>
              <a:t>二、表面分析</a:t>
            </a:r>
            <a:endParaRPr lang="en-US" altLang="zh-CN" dirty="0" smtClean="0">
              <a:ea typeface="宋体" pitchFamily="2" charset="-122"/>
            </a:endParaRPr>
          </a:p>
        </p:txBody>
      </p:sp>
      <p:sp>
        <p:nvSpPr>
          <p:cNvPr id="21507" name="Rectangle 3"/>
          <p:cNvSpPr>
            <a:spLocks noGrp="1" noChangeArrowheads="1"/>
          </p:cNvSpPr>
          <p:nvPr>
            <p:ph sz="half" idx="4294967295"/>
          </p:nvPr>
        </p:nvSpPr>
        <p:spPr>
          <a:xfrm>
            <a:off x="811161" y="1895454"/>
            <a:ext cx="7493040" cy="4137025"/>
          </a:xfrm>
          <a:prstGeom prst="rect">
            <a:avLst/>
          </a:prstGeom>
        </p:spPr>
        <p:txBody>
          <a:bodyPr/>
          <a:lstStyle/>
          <a:p>
            <a:r>
              <a:rPr lang="zh-CN" altLang="en-US" sz="2400" dirty="0" smtClean="0">
                <a:solidFill>
                  <a:srgbClr val="000000"/>
                </a:solidFill>
                <a:ea typeface="宋体" pitchFamily="2" charset="-122"/>
              </a:rPr>
              <a:t>表面创建好之后，通常可用来进行进一步分析 ，以获取关于表面所在区域更多有价值的信息。</a:t>
            </a:r>
          </a:p>
          <a:p>
            <a:endParaRPr lang="zh-CN" altLang="en-US" dirty="0" smtClean="0">
              <a:ea typeface="宋体" pitchFamily="2" charset="-122"/>
            </a:endParaRPr>
          </a:p>
        </p:txBody>
      </p:sp>
      <p:sp>
        <p:nvSpPr>
          <p:cNvPr id="21508" name="Rectangle 10"/>
          <p:cNvSpPr>
            <a:spLocks noChangeArrowheads="1"/>
          </p:cNvSpPr>
          <p:nvPr/>
        </p:nvSpPr>
        <p:spPr bwMode="auto">
          <a:xfrm>
            <a:off x="317500" y="3357563"/>
            <a:ext cx="4519613" cy="3240087"/>
          </a:xfrm>
          <a:prstGeom prst="rect">
            <a:avLst/>
          </a:prstGeom>
          <a:noFill/>
          <a:ln w="9525">
            <a:noFill/>
            <a:miter lim="800000"/>
            <a:headEnd/>
            <a:tailEnd/>
          </a:ln>
        </p:spPr>
        <p:txBody>
          <a:bodyPr/>
          <a:lstStyle/>
          <a:p>
            <a:pPr marL="342900" indent="-342900">
              <a:spcBef>
                <a:spcPct val="20000"/>
              </a:spcBef>
            </a:pPr>
            <a:endParaRPr lang="zh-CN" altLang="en-US" sz="3600">
              <a:solidFill>
                <a:schemeClr val="bg2"/>
              </a:solidFill>
              <a:latin typeface="Comic Sans MS" pitchFamily="66" charset="0"/>
              <a:ea typeface="隶书" pitchFamily="49"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二、表面分析</a:t>
            </a:r>
            <a:endParaRPr lang="en-US" altLang="zh-CN" smtClean="0">
              <a:ea typeface="宋体" pitchFamily="2" charset="-122"/>
            </a:endParaRPr>
          </a:p>
        </p:txBody>
      </p:sp>
      <p:sp>
        <p:nvSpPr>
          <p:cNvPr id="26627" name="Rectangle 3"/>
          <p:cNvSpPr>
            <a:spLocks noGrp="1" noChangeArrowheads="1"/>
          </p:cNvSpPr>
          <p:nvPr>
            <p:ph sz="half" idx="4294967295"/>
          </p:nvPr>
        </p:nvSpPr>
        <p:spPr>
          <a:xfrm>
            <a:off x="263466" y="1384272"/>
            <a:ext cx="4454586" cy="4137025"/>
          </a:xfrm>
          <a:prstGeom prst="rect">
            <a:avLst/>
          </a:prstGeom>
        </p:spPr>
        <p:txBody>
          <a:bodyPr/>
          <a:lstStyle/>
          <a:p>
            <a:pPr>
              <a:buFontTx/>
              <a:buNone/>
              <a:defRPr/>
            </a:pPr>
            <a:r>
              <a:rPr lang="en-US" altLang="zh-CN" kern="1200" dirty="0" smtClean="0">
                <a:solidFill>
                  <a:srgbClr val="000000"/>
                </a:solidFill>
                <a:latin typeface="宋体" pitchFamily="2" charset="-122"/>
                <a:ea typeface="宋体" pitchFamily="2" charset="-122"/>
              </a:rPr>
              <a:t>1. </a:t>
            </a:r>
            <a:r>
              <a:rPr lang="zh-CN" altLang="en-US" kern="1200" dirty="0" smtClean="0">
                <a:solidFill>
                  <a:srgbClr val="000000"/>
                </a:solidFill>
                <a:latin typeface="宋体" pitchFamily="2" charset="-122"/>
                <a:ea typeface="宋体" pitchFamily="2" charset="-122"/>
              </a:rPr>
              <a:t>计算表面积与体积</a:t>
            </a:r>
          </a:p>
        </p:txBody>
      </p:sp>
      <p:sp>
        <p:nvSpPr>
          <p:cNvPr id="22532" name="Rectangle 5"/>
          <p:cNvSpPr>
            <a:spLocks noChangeArrowheads="1"/>
          </p:cNvSpPr>
          <p:nvPr/>
        </p:nvSpPr>
        <p:spPr bwMode="auto">
          <a:xfrm>
            <a:off x="226953" y="2662227"/>
            <a:ext cx="4181475" cy="2954337"/>
          </a:xfrm>
          <a:prstGeom prst="rect">
            <a:avLst/>
          </a:prstGeom>
          <a:noFill/>
          <a:ln w="9525">
            <a:noFill/>
            <a:miter lim="800000"/>
            <a:headEnd/>
            <a:tailEnd/>
          </a:ln>
        </p:spPr>
        <p:txBody>
          <a:bodyPr/>
          <a:lstStyle/>
          <a:p>
            <a:pPr marL="342900" indent="-342900">
              <a:spcBef>
                <a:spcPct val="20000"/>
              </a:spcBef>
            </a:pPr>
            <a:r>
              <a:rPr lang="zh-CN" altLang="en-US" sz="2400" dirty="0">
                <a:solidFill>
                  <a:srgbClr val="000000"/>
                </a:solidFill>
                <a:latin typeface="宋体" pitchFamily="2" charset="-122"/>
              </a:rPr>
              <a:t>（１）表面积的概念         </a:t>
            </a:r>
          </a:p>
          <a:p>
            <a:pPr marL="342900" indent="-342900">
              <a:lnSpc>
                <a:spcPct val="110000"/>
              </a:lnSpc>
              <a:spcBef>
                <a:spcPct val="20000"/>
              </a:spcBef>
            </a:pPr>
            <a:r>
              <a:rPr lang="zh-CN" altLang="en-US" sz="3200" dirty="0">
                <a:solidFill>
                  <a:srgbClr val="000000"/>
                </a:solidFill>
                <a:latin typeface="宋体" pitchFamily="2" charset="-122"/>
              </a:rPr>
              <a:t>　　　</a:t>
            </a:r>
            <a:r>
              <a:rPr lang="zh-CN" altLang="en-US" sz="2400" dirty="0">
                <a:solidFill>
                  <a:srgbClr val="000000"/>
                </a:solidFill>
                <a:latin typeface="宋体" pitchFamily="2" charset="-122"/>
              </a:rPr>
              <a:t>与平面面积不同，表面积是沿表面的斜坡计算的，考虑到了表面高度的变化情况。除非表面是平坦的，通常表面积总是大于其二维底面积</a:t>
            </a:r>
            <a:r>
              <a:rPr lang="zh-CN" altLang="en-US" sz="2400" dirty="0">
                <a:solidFill>
                  <a:srgbClr val="000000"/>
                </a:solidFill>
                <a:latin typeface="Comic Sans MS" pitchFamily="66" charset="0"/>
                <a:ea typeface="隶书" pitchFamily="49" charset="-122"/>
              </a:rPr>
              <a:t>。</a:t>
            </a:r>
            <a:r>
              <a:rPr lang="zh-CN" altLang="en-US" sz="3200" dirty="0">
                <a:solidFill>
                  <a:srgbClr val="000000"/>
                </a:solidFill>
                <a:latin typeface="Comic Sans MS" pitchFamily="66" charset="0"/>
                <a:ea typeface="隶书" pitchFamily="49" charset="-122"/>
              </a:rPr>
              <a:t> </a:t>
            </a:r>
            <a:endParaRPr lang="zh-CN" altLang="en-US" sz="3600" dirty="0">
              <a:solidFill>
                <a:srgbClr val="000000"/>
              </a:solidFill>
              <a:latin typeface="Comic Sans MS" pitchFamily="66" charset="0"/>
              <a:ea typeface="隶书" pitchFamily="49" charset="-122"/>
            </a:endParaRPr>
          </a:p>
        </p:txBody>
      </p:sp>
      <p:grpSp>
        <p:nvGrpSpPr>
          <p:cNvPr id="2" name="Group 8"/>
          <p:cNvGrpSpPr>
            <a:grpSpLocks/>
          </p:cNvGrpSpPr>
          <p:nvPr/>
        </p:nvGrpSpPr>
        <p:grpSpPr bwMode="auto">
          <a:xfrm>
            <a:off x="4772025" y="2095500"/>
            <a:ext cx="3921125" cy="3462338"/>
            <a:chOff x="3256" y="1320"/>
            <a:chExt cx="2676" cy="2181"/>
          </a:xfrm>
        </p:grpSpPr>
        <p:pic>
          <p:nvPicPr>
            <p:cNvPr id="22534" name="Picture 4" descr="1"/>
            <p:cNvPicPr>
              <a:picLocks noChangeAspect="1" noChangeArrowheads="1"/>
            </p:cNvPicPr>
            <p:nvPr/>
          </p:nvPicPr>
          <p:blipFill>
            <a:blip r:embed="rId2" cstate="print"/>
            <a:srcRect/>
            <a:stretch>
              <a:fillRect/>
            </a:stretch>
          </p:blipFill>
          <p:spPr bwMode="auto">
            <a:xfrm>
              <a:off x="3256" y="1320"/>
              <a:ext cx="2671" cy="1778"/>
            </a:xfrm>
            <a:prstGeom prst="rect">
              <a:avLst/>
            </a:prstGeom>
            <a:noFill/>
            <a:ln w="9525">
              <a:noFill/>
              <a:miter lim="800000"/>
              <a:headEnd/>
              <a:tailEnd/>
            </a:ln>
          </p:spPr>
        </p:pic>
        <p:sp>
          <p:nvSpPr>
            <p:cNvPr id="22535" name="Rectangle 7"/>
            <p:cNvSpPr>
              <a:spLocks noChangeArrowheads="1"/>
            </p:cNvSpPr>
            <p:nvPr/>
          </p:nvSpPr>
          <p:spPr bwMode="auto">
            <a:xfrm>
              <a:off x="3256" y="3249"/>
              <a:ext cx="2676" cy="252"/>
            </a:xfrm>
            <a:prstGeom prst="rect">
              <a:avLst/>
            </a:prstGeom>
            <a:noFill/>
            <a:ln w="9525">
              <a:noFill/>
              <a:miter lim="800000"/>
              <a:headEnd/>
              <a:tailEnd/>
            </a:ln>
          </p:spPr>
          <p:txBody>
            <a:bodyPr>
              <a:spAutoFit/>
            </a:bodyPr>
            <a:lstStyle/>
            <a:p>
              <a:pPr algn="ctr">
                <a:spcBef>
                  <a:spcPct val="20000"/>
                </a:spcBef>
              </a:pPr>
              <a:r>
                <a:rPr lang="zh-CN" altLang="en-US" sz="2000" dirty="0" smtClean="0">
                  <a:latin typeface="隶书" pitchFamily="49" charset="-122"/>
                  <a:ea typeface="隶书" pitchFamily="49" charset="-122"/>
                </a:rPr>
                <a:t>表面积</a:t>
              </a:r>
              <a:r>
                <a:rPr lang="zh-CN" altLang="en-US" sz="2000" dirty="0">
                  <a:latin typeface="隶书" pitchFamily="49" charset="-122"/>
                  <a:ea typeface="隶书" pitchFamily="49" charset="-122"/>
                </a:rPr>
                <a:t>计算各参数示意图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二、表面分析</a:t>
            </a:r>
            <a:endParaRPr lang="en-US" altLang="zh-CN" smtClean="0">
              <a:ea typeface="宋体" pitchFamily="2" charset="-122"/>
            </a:endParaRPr>
          </a:p>
        </p:txBody>
      </p:sp>
      <p:sp>
        <p:nvSpPr>
          <p:cNvPr id="23555" name="Rectangle 5"/>
          <p:cNvSpPr>
            <a:spLocks noChangeArrowheads="1"/>
          </p:cNvSpPr>
          <p:nvPr/>
        </p:nvSpPr>
        <p:spPr bwMode="auto">
          <a:xfrm>
            <a:off x="517525" y="1484313"/>
            <a:ext cx="4178300" cy="3240087"/>
          </a:xfrm>
          <a:prstGeom prst="rect">
            <a:avLst/>
          </a:prstGeom>
          <a:noFill/>
          <a:ln w="9525">
            <a:noFill/>
            <a:miter lim="800000"/>
            <a:headEnd/>
            <a:tailEnd/>
          </a:ln>
        </p:spPr>
        <p:txBody>
          <a:bodyPr/>
          <a:lstStyle/>
          <a:p>
            <a:pPr marL="342900" indent="-342900">
              <a:spcBef>
                <a:spcPct val="20000"/>
              </a:spcBef>
            </a:pPr>
            <a:r>
              <a:rPr lang="zh-CN" altLang="en-US" sz="2400">
                <a:solidFill>
                  <a:srgbClr val="000000"/>
                </a:solidFill>
                <a:latin typeface="宋体" pitchFamily="2" charset="-122"/>
              </a:rPr>
              <a:t>（２）体积的概念</a:t>
            </a:r>
            <a:r>
              <a:rPr lang="zh-CN" altLang="en-US" sz="3200">
                <a:solidFill>
                  <a:srgbClr val="000000"/>
                </a:solidFill>
                <a:latin typeface="宋体" pitchFamily="2" charset="-122"/>
              </a:rPr>
              <a:t>　　　</a:t>
            </a:r>
          </a:p>
          <a:p>
            <a:pPr marL="342900" indent="-342900">
              <a:spcBef>
                <a:spcPct val="20000"/>
              </a:spcBef>
            </a:pPr>
            <a:r>
              <a:rPr lang="zh-CN" altLang="en-US" sz="3200">
                <a:solidFill>
                  <a:srgbClr val="000000"/>
                </a:solidFill>
                <a:latin typeface="宋体" pitchFamily="2" charset="-122"/>
              </a:rPr>
              <a:t>　　　</a:t>
            </a:r>
            <a:r>
              <a:rPr lang="zh-CN" altLang="en-US" sz="2400">
                <a:solidFill>
                  <a:srgbClr val="000000"/>
                </a:solidFill>
                <a:latin typeface="宋体" pitchFamily="2" charset="-122"/>
              </a:rPr>
              <a:t>体积指表面与某指定高度的平面（参考平面）之间的空间大小，按照参考平面的上下关系分为两部分，分别是平面之上的体积或平面之下的体积。</a:t>
            </a:r>
            <a:r>
              <a:rPr lang="zh-CN" altLang="en-US" sz="3200">
                <a:solidFill>
                  <a:srgbClr val="000000"/>
                </a:solidFill>
                <a:latin typeface="宋体" pitchFamily="2" charset="-122"/>
              </a:rPr>
              <a:t> </a:t>
            </a:r>
          </a:p>
        </p:txBody>
      </p:sp>
      <p:grpSp>
        <p:nvGrpSpPr>
          <p:cNvPr id="2" name="Group 8"/>
          <p:cNvGrpSpPr>
            <a:grpSpLocks/>
          </p:cNvGrpSpPr>
          <p:nvPr/>
        </p:nvGrpSpPr>
        <p:grpSpPr bwMode="auto">
          <a:xfrm>
            <a:off x="4772025" y="2095500"/>
            <a:ext cx="3943350" cy="3462338"/>
            <a:chOff x="3256" y="1320"/>
            <a:chExt cx="2692" cy="2181"/>
          </a:xfrm>
        </p:grpSpPr>
        <p:pic>
          <p:nvPicPr>
            <p:cNvPr id="23557" name="Picture 4" descr="1"/>
            <p:cNvPicPr>
              <a:picLocks noChangeAspect="1" noChangeArrowheads="1"/>
            </p:cNvPicPr>
            <p:nvPr/>
          </p:nvPicPr>
          <p:blipFill>
            <a:blip r:embed="rId2" cstate="print"/>
            <a:srcRect/>
            <a:stretch>
              <a:fillRect/>
            </a:stretch>
          </p:blipFill>
          <p:spPr bwMode="auto">
            <a:xfrm>
              <a:off x="3256" y="1320"/>
              <a:ext cx="2671" cy="1778"/>
            </a:xfrm>
            <a:prstGeom prst="rect">
              <a:avLst/>
            </a:prstGeom>
            <a:noFill/>
            <a:ln w="9525">
              <a:noFill/>
              <a:miter lim="800000"/>
              <a:headEnd/>
              <a:tailEnd/>
            </a:ln>
          </p:spPr>
        </p:pic>
        <p:sp>
          <p:nvSpPr>
            <p:cNvPr id="23558" name="Rectangle 7"/>
            <p:cNvSpPr>
              <a:spLocks noChangeArrowheads="1"/>
            </p:cNvSpPr>
            <p:nvPr/>
          </p:nvSpPr>
          <p:spPr bwMode="auto">
            <a:xfrm>
              <a:off x="3301" y="3249"/>
              <a:ext cx="2647" cy="252"/>
            </a:xfrm>
            <a:prstGeom prst="rect">
              <a:avLst/>
            </a:prstGeom>
            <a:noFill/>
            <a:ln w="9525">
              <a:noFill/>
              <a:miter lim="800000"/>
              <a:headEnd/>
              <a:tailEnd/>
            </a:ln>
          </p:spPr>
          <p:txBody>
            <a:bodyPr>
              <a:spAutoFit/>
            </a:bodyPr>
            <a:lstStyle/>
            <a:p>
              <a:pPr algn="ctr">
                <a:spcBef>
                  <a:spcPct val="20000"/>
                </a:spcBef>
              </a:pPr>
              <a:r>
                <a:rPr lang="zh-CN" altLang="en-US" sz="2000" dirty="0" smtClean="0">
                  <a:latin typeface="隶书" pitchFamily="49" charset="-122"/>
                  <a:ea typeface="隶书" pitchFamily="49" charset="-122"/>
                </a:rPr>
                <a:t>体积</a:t>
              </a:r>
              <a:r>
                <a:rPr lang="zh-CN" altLang="en-US" sz="2000" dirty="0">
                  <a:latin typeface="隶书" pitchFamily="49" charset="-122"/>
                  <a:ea typeface="隶书" pitchFamily="49" charset="-122"/>
                </a:rPr>
                <a:t>计算各参数示意图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二、表面分析</a:t>
            </a:r>
            <a:endParaRPr lang="en-US" altLang="zh-CN" smtClean="0">
              <a:ea typeface="宋体" pitchFamily="2" charset="-122"/>
            </a:endParaRPr>
          </a:p>
        </p:txBody>
      </p:sp>
      <p:sp>
        <p:nvSpPr>
          <p:cNvPr id="24579" name="Rectangle 3"/>
          <p:cNvSpPr>
            <a:spLocks noGrp="1" noChangeArrowheads="1"/>
          </p:cNvSpPr>
          <p:nvPr>
            <p:ph sz="half" idx="4294967295"/>
          </p:nvPr>
        </p:nvSpPr>
        <p:spPr>
          <a:xfrm>
            <a:off x="0" y="1989138"/>
            <a:ext cx="4038600" cy="4137025"/>
          </a:xfrm>
          <a:prstGeom prst="rect">
            <a:avLst/>
          </a:prstGeom>
        </p:spPr>
        <p:txBody>
          <a:bodyPr/>
          <a:lstStyle/>
          <a:p>
            <a:pPr>
              <a:buFontTx/>
              <a:buNone/>
            </a:pPr>
            <a:r>
              <a:rPr lang="zh-CN" altLang="en-US" smtClean="0">
                <a:solidFill>
                  <a:srgbClr val="000000"/>
                </a:solidFill>
                <a:latin typeface="宋体" pitchFamily="2" charset="-122"/>
                <a:ea typeface="宋体" pitchFamily="2" charset="-122"/>
              </a:rPr>
              <a:t>（３） </a:t>
            </a:r>
            <a:r>
              <a:rPr lang="en-US" altLang="zh-CN" smtClean="0">
                <a:solidFill>
                  <a:srgbClr val="000000"/>
                </a:solidFill>
                <a:latin typeface="宋体" pitchFamily="2" charset="-122"/>
                <a:ea typeface="宋体" pitchFamily="2" charset="-122"/>
              </a:rPr>
              <a:t>ArcGIS</a:t>
            </a:r>
            <a:r>
              <a:rPr lang="zh-CN" altLang="en-US" smtClean="0">
                <a:solidFill>
                  <a:srgbClr val="000000"/>
                </a:solidFill>
                <a:latin typeface="宋体" pitchFamily="2" charset="-122"/>
                <a:ea typeface="宋体" pitchFamily="2" charset="-122"/>
              </a:rPr>
              <a:t>中计算表面积与体积</a:t>
            </a:r>
          </a:p>
          <a:p>
            <a:pPr>
              <a:buFontTx/>
              <a:buNone/>
            </a:pPr>
            <a:r>
              <a:rPr lang="zh-CN" altLang="en-US" smtClean="0">
                <a:ea typeface="宋体" pitchFamily="2" charset="-122"/>
              </a:rPr>
              <a:t>         </a:t>
            </a:r>
            <a:endParaRPr lang="zh-CN" altLang="en-US" sz="2400" smtClean="0">
              <a:ea typeface="宋体" pitchFamily="2" charset="-122"/>
            </a:endParaRPr>
          </a:p>
        </p:txBody>
      </p:sp>
      <p:grpSp>
        <p:nvGrpSpPr>
          <p:cNvPr id="2" name="Group 14"/>
          <p:cNvGrpSpPr>
            <a:grpSpLocks/>
          </p:cNvGrpSpPr>
          <p:nvPr/>
        </p:nvGrpSpPr>
        <p:grpSpPr bwMode="auto">
          <a:xfrm>
            <a:off x="4286250" y="1685925"/>
            <a:ext cx="4657725" cy="4857750"/>
            <a:chOff x="2931" y="1117"/>
            <a:chExt cx="3179" cy="3060"/>
          </a:xfrm>
        </p:grpSpPr>
        <p:pic>
          <p:nvPicPr>
            <p:cNvPr id="24584" name="Picture 10" descr="01"/>
            <p:cNvPicPr>
              <a:picLocks noChangeAspect="1" noChangeArrowheads="1"/>
            </p:cNvPicPr>
            <p:nvPr/>
          </p:nvPicPr>
          <p:blipFill>
            <a:blip r:embed="rId2" cstate="print"/>
            <a:srcRect/>
            <a:stretch>
              <a:fillRect/>
            </a:stretch>
          </p:blipFill>
          <p:spPr bwMode="auto">
            <a:xfrm>
              <a:off x="3059" y="1117"/>
              <a:ext cx="2916" cy="2824"/>
            </a:xfrm>
            <a:prstGeom prst="rect">
              <a:avLst/>
            </a:prstGeom>
            <a:noFill/>
            <a:ln w="9525">
              <a:noFill/>
              <a:miter lim="800000"/>
              <a:headEnd/>
              <a:tailEnd/>
            </a:ln>
          </p:spPr>
        </p:pic>
        <p:sp>
          <p:nvSpPr>
            <p:cNvPr id="24585" name="Rectangle 11"/>
            <p:cNvSpPr>
              <a:spLocks noChangeArrowheads="1"/>
            </p:cNvSpPr>
            <p:nvPr/>
          </p:nvSpPr>
          <p:spPr bwMode="auto">
            <a:xfrm>
              <a:off x="2931" y="3925"/>
              <a:ext cx="3179" cy="252"/>
            </a:xfrm>
            <a:prstGeom prst="rect">
              <a:avLst/>
            </a:prstGeom>
            <a:noFill/>
            <a:ln w="9525">
              <a:noFill/>
              <a:miter lim="800000"/>
              <a:headEnd/>
              <a:tailEnd/>
            </a:ln>
          </p:spPr>
          <p:txBody>
            <a:bodyPr>
              <a:spAutoFit/>
            </a:bodyPr>
            <a:lstStyle/>
            <a:p>
              <a:pPr algn="ctr">
                <a:spcBef>
                  <a:spcPct val="20000"/>
                </a:spcBef>
              </a:pPr>
              <a:r>
                <a:rPr lang="zh-CN" altLang="en-US" sz="2000" dirty="0" smtClean="0">
                  <a:latin typeface="隶书" pitchFamily="49" charset="-122"/>
                  <a:ea typeface="隶书" pitchFamily="49" charset="-122"/>
                </a:rPr>
                <a:t>表面积</a:t>
              </a:r>
              <a:r>
                <a:rPr lang="zh-CN" altLang="en-US" sz="2000" dirty="0">
                  <a:latin typeface="隶书" pitchFamily="49" charset="-122"/>
                  <a:ea typeface="隶书" pitchFamily="49" charset="-122"/>
                </a:rPr>
                <a:t>与体积计算操作对话框</a:t>
              </a:r>
            </a:p>
          </p:txBody>
        </p:sp>
      </p:grpSp>
      <p:grpSp>
        <p:nvGrpSpPr>
          <p:cNvPr id="3" name="Group 13"/>
          <p:cNvGrpSpPr>
            <a:grpSpLocks/>
          </p:cNvGrpSpPr>
          <p:nvPr/>
        </p:nvGrpSpPr>
        <p:grpSpPr bwMode="auto">
          <a:xfrm>
            <a:off x="384175" y="2420938"/>
            <a:ext cx="3635375" cy="3425825"/>
            <a:chOff x="262" y="1525"/>
            <a:chExt cx="2481" cy="2158"/>
          </a:xfrm>
        </p:grpSpPr>
        <p:pic>
          <p:nvPicPr>
            <p:cNvPr id="24582" name="Picture 7" descr="11"/>
            <p:cNvPicPr>
              <a:picLocks noChangeAspect="1" noChangeArrowheads="1"/>
            </p:cNvPicPr>
            <p:nvPr/>
          </p:nvPicPr>
          <p:blipFill>
            <a:blip r:embed="rId3" cstate="print"/>
            <a:srcRect r="38345" b="752"/>
            <a:stretch>
              <a:fillRect/>
            </a:stretch>
          </p:blipFill>
          <p:spPr bwMode="auto">
            <a:xfrm>
              <a:off x="262" y="1525"/>
              <a:ext cx="2481" cy="1792"/>
            </a:xfrm>
            <a:prstGeom prst="rect">
              <a:avLst/>
            </a:prstGeom>
            <a:noFill/>
            <a:ln w="9525">
              <a:noFill/>
              <a:miter lim="800000"/>
              <a:headEnd/>
              <a:tailEnd/>
            </a:ln>
          </p:spPr>
        </p:pic>
        <p:sp>
          <p:nvSpPr>
            <p:cNvPr id="24583" name="Rectangle 12"/>
            <p:cNvSpPr>
              <a:spLocks noChangeArrowheads="1"/>
            </p:cNvSpPr>
            <p:nvPr/>
          </p:nvSpPr>
          <p:spPr bwMode="auto">
            <a:xfrm>
              <a:off x="307" y="3431"/>
              <a:ext cx="2358" cy="252"/>
            </a:xfrm>
            <a:prstGeom prst="rect">
              <a:avLst/>
            </a:prstGeom>
            <a:noFill/>
            <a:ln w="9525">
              <a:noFill/>
              <a:miter lim="800000"/>
              <a:headEnd/>
              <a:tailEnd/>
            </a:ln>
          </p:spPr>
          <p:txBody>
            <a:bodyPr>
              <a:spAutoFit/>
            </a:bodyPr>
            <a:lstStyle/>
            <a:p>
              <a:pPr algn="ctr">
                <a:spcBef>
                  <a:spcPct val="20000"/>
                </a:spcBef>
              </a:pPr>
              <a:r>
                <a:rPr lang="zh-CN" altLang="en-US" sz="2000" dirty="0" smtClean="0">
                  <a:latin typeface="隶书" pitchFamily="49" charset="-122"/>
                  <a:ea typeface="隶书" pitchFamily="49" charset="-122"/>
                </a:rPr>
                <a:t>表面积</a:t>
              </a:r>
              <a:r>
                <a:rPr lang="zh-CN" altLang="en-US" sz="2000" dirty="0">
                  <a:latin typeface="隶书" pitchFamily="49" charset="-122"/>
                  <a:ea typeface="隶书" pitchFamily="49" charset="-122"/>
                </a:rPr>
                <a:t>和体积计算按钮</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5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Scale>
                                      <p:cBhvr>
                                        <p:cTn id="15"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2"/>
                                        </p:tgtEl>
                                        <p:attrNameLst>
                                          <p:attrName>ppt_x</p:attrName>
                                          <p:attrName>ppt_y</p:attrName>
                                        </p:attrNameLst>
                                      </p:cBhvr>
                                    </p:animMotion>
                                    <p:animEffect transition="in" filter="fade">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二、表面分析</a:t>
            </a:r>
            <a:endParaRPr lang="en-US" altLang="zh-CN" smtClean="0">
              <a:ea typeface="宋体" pitchFamily="2" charset="-122"/>
            </a:endParaRPr>
          </a:p>
        </p:txBody>
      </p:sp>
      <p:sp>
        <p:nvSpPr>
          <p:cNvPr id="25603" name="Rectangle 3"/>
          <p:cNvSpPr>
            <a:spLocks noGrp="1" noChangeArrowheads="1"/>
          </p:cNvSpPr>
          <p:nvPr>
            <p:ph sz="half" idx="4294967295"/>
          </p:nvPr>
        </p:nvSpPr>
        <p:spPr>
          <a:xfrm>
            <a:off x="0" y="1989138"/>
            <a:ext cx="4038600" cy="4137025"/>
          </a:xfrm>
          <a:prstGeom prst="rect">
            <a:avLst/>
          </a:prstGeom>
        </p:spPr>
        <p:txBody>
          <a:bodyPr/>
          <a:lstStyle/>
          <a:p>
            <a:pPr>
              <a:buFontTx/>
              <a:buNone/>
            </a:pPr>
            <a:r>
              <a:rPr lang="zh-CN" altLang="en-US" smtClean="0">
                <a:solidFill>
                  <a:srgbClr val="000000"/>
                </a:solidFill>
                <a:latin typeface="宋体" pitchFamily="2" charset="-122"/>
                <a:ea typeface="宋体" pitchFamily="2" charset="-122"/>
              </a:rPr>
              <a:t>２</a:t>
            </a:r>
            <a:r>
              <a:rPr lang="en-US" altLang="zh-CN" smtClean="0">
                <a:solidFill>
                  <a:srgbClr val="000000"/>
                </a:solidFill>
                <a:latin typeface="宋体" pitchFamily="2" charset="-122"/>
                <a:ea typeface="宋体" pitchFamily="2" charset="-122"/>
              </a:rPr>
              <a:t>.</a:t>
            </a:r>
            <a:r>
              <a:rPr lang="zh-CN" altLang="en-US" smtClean="0">
                <a:solidFill>
                  <a:srgbClr val="000000"/>
                </a:solidFill>
                <a:latin typeface="宋体" pitchFamily="2" charset="-122"/>
                <a:ea typeface="宋体" pitchFamily="2" charset="-122"/>
              </a:rPr>
              <a:t>坡度与坡向的计算（基于</a:t>
            </a:r>
            <a:r>
              <a:rPr lang="en-US" altLang="zh-CN" smtClean="0">
                <a:solidFill>
                  <a:srgbClr val="000000"/>
                </a:solidFill>
                <a:latin typeface="宋体" pitchFamily="2" charset="-122"/>
                <a:ea typeface="宋体" pitchFamily="2" charset="-122"/>
              </a:rPr>
              <a:t>TIN</a:t>
            </a:r>
            <a:r>
              <a:rPr lang="zh-CN" altLang="en-US" smtClean="0">
                <a:solidFill>
                  <a:srgbClr val="000000"/>
                </a:solidFill>
                <a:latin typeface="宋体" pitchFamily="2" charset="-122"/>
                <a:ea typeface="宋体" pitchFamily="2" charset="-122"/>
              </a:rPr>
              <a:t>表面）</a:t>
            </a:r>
          </a:p>
          <a:p>
            <a:pPr>
              <a:buFontTx/>
              <a:buNone/>
            </a:pPr>
            <a:r>
              <a:rPr lang="en-US" altLang="zh-CN" smtClean="0">
                <a:solidFill>
                  <a:srgbClr val="000000"/>
                </a:solidFill>
                <a:latin typeface="宋体" pitchFamily="2" charset="-122"/>
                <a:ea typeface="宋体" pitchFamily="2" charset="-122"/>
              </a:rPr>
              <a:t>   </a:t>
            </a:r>
            <a:r>
              <a:rPr lang="zh-CN" altLang="en-US" sz="2400" b="0" smtClean="0">
                <a:solidFill>
                  <a:srgbClr val="000000"/>
                </a:solidFill>
                <a:latin typeface="宋体" pitchFamily="2" charset="-122"/>
                <a:ea typeface="宋体" pitchFamily="2" charset="-122"/>
              </a:rPr>
              <a:t>（</a:t>
            </a:r>
            <a:r>
              <a:rPr lang="en-US" altLang="zh-CN" sz="2400" b="0" smtClean="0">
                <a:solidFill>
                  <a:srgbClr val="000000"/>
                </a:solidFill>
                <a:latin typeface="宋体" pitchFamily="2" charset="-122"/>
                <a:ea typeface="宋体" pitchFamily="2" charset="-122"/>
              </a:rPr>
              <a:t>1</a:t>
            </a:r>
            <a:r>
              <a:rPr lang="zh-CN" altLang="en-US" sz="2400" b="0" smtClean="0">
                <a:solidFill>
                  <a:srgbClr val="000000"/>
                </a:solidFill>
                <a:latin typeface="宋体" pitchFamily="2" charset="-122"/>
                <a:ea typeface="宋体" pitchFamily="2" charset="-122"/>
              </a:rPr>
              <a:t>）坡度－某点的坡度即为其所在三角面与水平面之间的夹角。</a:t>
            </a:r>
          </a:p>
        </p:txBody>
      </p:sp>
      <p:grpSp>
        <p:nvGrpSpPr>
          <p:cNvPr id="2" name="Group 24"/>
          <p:cNvGrpSpPr>
            <a:grpSpLocks/>
          </p:cNvGrpSpPr>
          <p:nvPr/>
        </p:nvGrpSpPr>
        <p:grpSpPr bwMode="auto">
          <a:xfrm>
            <a:off x="3641725" y="2636838"/>
            <a:ext cx="4452938" cy="3709987"/>
            <a:chOff x="2485" y="1661"/>
            <a:chExt cx="3039" cy="2337"/>
          </a:xfrm>
        </p:grpSpPr>
        <p:grpSp>
          <p:nvGrpSpPr>
            <p:cNvPr id="3" name="Group 6"/>
            <p:cNvGrpSpPr>
              <a:grpSpLocks/>
            </p:cNvGrpSpPr>
            <p:nvPr/>
          </p:nvGrpSpPr>
          <p:grpSpPr bwMode="auto">
            <a:xfrm>
              <a:off x="2485" y="1661"/>
              <a:ext cx="3039" cy="2209"/>
              <a:chOff x="1765" y="1476"/>
              <a:chExt cx="3351" cy="2434"/>
            </a:xfrm>
          </p:grpSpPr>
          <p:grpSp>
            <p:nvGrpSpPr>
              <p:cNvPr id="4" name="Group 7"/>
              <p:cNvGrpSpPr>
                <a:grpSpLocks/>
              </p:cNvGrpSpPr>
              <p:nvPr/>
            </p:nvGrpSpPr>
            <p:grpSpPr bwMode="auto">
              <a:xfrm>
                <a:off x="1965" y="1731"/>
                <a:ext cx="2922" cy="2052"/>
                <a:chOff x="1965" y="1731"/>
                <a:chExt cx="2922" cy="2052"/>
              </a:xfrm>
            </p:grpSpPr>
            <p:sp>
              <p:nvSpPr>
                <p:cNvPr id="25612" name="Line 8"/>
                <p:cNvSpPr>
                  <a:spLocks noChangeShapeType="1"/>
                </p:cNvSpPr>
                <p:nvPr/>
              </p:nvSpPr>
              <p:spPr bwMode="auto">
                <a:xfrm>
                  <a:off x="2997" y="3105"/>
                  <a:ext cx="1890" cy="0"/>
                </a:xfrm>
                <a:prstGeom prst="line">
                  <a:avLst/>
                </a:prstGeom>
                <a:noFill/>
                <a:ln w="28575">
                  <a:solidFill>
                    <a:srgbClr val="000000"/>
                  </a:solidFill>
                  <a:round/>
                  <a:headEnd/>
                  <a:tailEnd type="stealth" w="med" len="med"/>
                </a:ln>
              </p:spPr>
              <p:txBody>
                <a:bodyPr/>
                <a:lstStyle/>
                <a:p>
                  <a:endParaRPr lang="zh-CN" altLang="en-US"/>
                </a:p>
              </p:txBody>
            </p:sp>
            <p:sp>
              <p:nvSpPr>
                <p:cNvPr id="25613" name="Line 9"/>
                <p:cNvSpPr>
                  <a:spLocks noChangeShapeType="1"/>
                </p:cNvSpPr>
                <p:nvPr/>
              </p:nvSpPr>
              <p:spPr bwMode="auto">
                <a:xfrm flipH="1">
                  <a:off x="1965" y="3099"/>
                  <a:ext cx="1065" cy="684"/>
                </a:xfrm>
                <a:prstGeom prst="line">
                  <a:avLst/>
                </a:prstGeom>
                <a:noFill/>
                <a:ln w="28575">
                  <a:solidFill>
                    <a:srgbClr val="000000"/>
                  </a:solidFill>
                  <a:round/>
                  <a:headEnd/>
                  <a:tailEnd type="stealth" w="med" len="med"/>
                </a:ln>
              </p:spPr>
              <p:txBody>
                <a:bodyPr/>
                <a:lstStyle/>
                <a:p>
                  <a:endParaRPr lang="zh-CN" altLang="en-US"/>
                </a:p>
              </p:txBody>
            </p:sp>
            <p:sp>
              <p:nvSpPr>
                <p:cNvPr id="25614" name="Line 10"/>
                <p:cNvSpPr>
                  <a:spLocks noChangeShapeType="1"/>
                </p:cNvSpPr>
                <p:nvPr/>
              </p:nvSpPr>
              <p:spPr bwMode="auto">
                <a:xfrm flipH="1" flipV="1">
                  <a:off x="3015" y="1743"/>
                  <a:ext cx="0" cy="1356"/>
                </a:xfrm>
                <a:prstGeom prst="line">
                  <a:avLst/>
                </a:prstGeom>
                <a:noFill/>
                <a:ln w="28575">
                  <a:solidFill>
                    <a:srgbClr val="000000"/>
                  </a:solidFill>
                  <a:round/>
                  <a:headEnd/>
                  <a:tailEnd type="stealth" w="med" len="med"/>
                </a:ln>
              </p:spPr>
              <p:txBody>
                <a:bodyPr/>
                <a:lstStyle/>
                <a:p>
                  <a:endParaRPr lang="zh-CN" altLang="en-US"/>
                </a:p>
              </p:txBody>
            </p:sp>
            <p:sp>
              <p:nvSpPr>
                <p:cNvPr id="25615" name="Arc 11"/>
                <p:cNvSpPr>
                  <a:spLocks/>
                </p:cNvSpPr>
                <p:nvPr/>
              </p:nvSpPr>
              <p:spPr bwMode="auto">
                <a:xfrm>
                  <a:off x="3908" y="2267"/>
                  <a:ext cx="179" cy="598"/>
                </a:xfrm>
                <a:custGeom>
                  <a:avLst/>
                  <a:gdLst>
                    <a:gd name="T0" fmla="*/ 0 w 21600"/>
                    <a:gd name="T1" fmla="*/ 0 h 23249"/>
                    <a:gd name="T2" fmla="*/ 0 w 21600"/>
                    <a:gd name="T3" fmla="*/ 0 h 23249"/>
                    <a:gd name="T4" fmla="*/ 0 w 21600"/>
                    <a:gd name="T5" fmla="*/ 0 h 23249"/>
                    <a:gd name="T6" fmla="*/ 0 60000 65536"/>
                    <a:gd name="T7" fmla="*/ 0 60000 65536"/>
                    <a:gd name="T8" fmla="*/ 0 60000 65536"/>
                    <a:gd name="T9" fmla="*/ 0 w 21600"/>
                    <a:gd name="T10" fmla="*/ 0 h 23249"/>
                    <a:gd name="T11" fmla="*/ 21600 w 21600"/>
                    <a:gd name="T12" fmla="*/ 23249 h 23249"/>
                  </a:gdLst>
                  <a:ahLst/>
                  <a:cxnLst>
                    <a:cxn ang="T6">
                      <a:pos x="T0" y="T1"/>
                    </a:cxn>
                    <a:cxn ang="T7">
                      <a:pos x="T2" y="T3"/>
                    </a:cxn>
                    <a:cxn ang="T8">
                      <a:pos x="T4" y="T5"/>
                    </a:cxn>
                  </a:cxnLst>
                  <a:rect l="T9" t="T10" r="T11" b="T12"/>
                  <a:pathLst>
                    <a:path w="21600" h="23249" fill="none" extrusionOk="0">
                      <a:moveTo>
                        <a:pt x="2746" y="0"/>
                      </a:moveTo>
                      <a:cubicBezTo>
                        <a:pt x="13526" y="1382"/>
                        <a:pt x="21600" y="10557"/>
                        <a:pt x="21600" y="21425"/>
                      </a:cubicBezTo>
                      <a:cubicBezTo>
                        <a:pt x="21600" y="22033"/>
                        <a:pt x="21574" y="22642"/>
                        <a:pt x="21522" y="23248"/>
                      </a:cubicBezTo>
                    </a:path>
                    <a:path w="21600" h="23249" stroke="0" extrusionOk="0">
                      <a:moveTo>
                        <a:pt x="2746" y="0"/>
                      </a:moveTo>
                      <a:cubicBezTo>
                        <a:pt x="13526" y="1382"/>
                        <a:pt x="21600" y="10557"/>
                        <a:pt x="21600" y="21425"/>
                      </a:cubicBezTo>
                      <a:cubicBezTo>
                        <a:pt x="21600" y="22033"/>
                        <a:pt x="21574" y="22642"/>
                        <a:pt x="21522" y="23248"/>
                      </a:cubicBezTo>
                      <a:lnTo>
                        <a:pt x="0" y="21425"/>
                      </a:lnTo>
                      <a:close/>
                    </a:path>
                  </a:pathLst>
                </a:custGeom>
                <a:noFill/>
                <a:ln w="3175">
                  <a:solidFill>
                    <a:srgbClr val="000000"/>
                  </a:solidFill>
                  <a:round/>
                  <a:headEnd/>
                  <a:tailEnd type="arrow" w="med" len="med"/>
                </a:ln>
              </p:spPr>
              <p:txBody>
                <a:bodyPr/>
                <a:lstStyle/>
                <a:p>
                  <a:endParaRPr lang="zh-CN" altLang="en-US"/>
                </a:p>
              </p:txBody>
            </p:sp>
            <p:sp>
              <p:nvSpPr>
                <p:cNvPr id="25616" name="Line 12"/>
                <p:cNvSpPr>
                  <a:spLocks noChangeShapeType="1"/>
                </p:cNvSpPr>
                <p:nvPr/>
              </p:nvSpPr>
              <p:spPr bwMode="auto">
                <a:xfrm>
                  <a:off x="2700" y="2532"/>
                  <a:ext cx="0" cy="978"/>
                </a:xfrm>
                <a:prstGeom prst="line">
                  <a:avLst/>
                </a:prstGeom>
                <a:noFill/>
                <a:ln w="9525">
                  <a:solidFill>
                    <a:srgbClr val="000000"/>
                  </a:solidFill>
                  <a:round/>
                  <a:headEnd/>
                  <a:tailEnd/>
                </a:ln>
              </p:spPr>
              <p:txBody>
                <a:bodyPr/>
                <a:lstStyle/>
                <a:p>
                  <a:endParaRPr lang="zh-CN" altLang="en-US"/>
                </a:p>
              </p:txBody>
            </p:sp>
            <p:sp>
              <p:nvSpPr>
                <p:cNvPr id="25617" name="Line 13"/>
                <p:cNvSpPr>
                  <a:spLocks noChangeShapeType="1"/>
                </p:cNvSpPr>
                <p:nvPr/>
              </p:nvSpPr>
              <p:spPr bwMode="auto">
                <a:xfrm>
                  <a:off x="3608" y="2845"/>
                  <a:ext cx="0" cy="352"/>
                </a:xfrm>
                <a:prstGeom prst="line">
                  <a:avLst/>
                </a:prstGeom>
                <a:noFill/>
                <a:ln w="9525">
                  <a:solidFill>
                    <a:srgbClr val="000000"/>
                  </a:solidFill>
                  <a:round/>
                  <a:headEnd/>
                  <a:tailEnd/>
                </a:ln>
              </p:spPr>
              <p:txBody>
                <a:bodyPr/>
                <a:lstStyle/>
                <a:p>
                  <a:endParaRPr lang="zh-CN" altLang="en-US"/>
                </a:p>
              </p:txBody>
            </p:sp>
            <p:sp>
              <p:nvSpPr>
                <p:cNvPr id="25618" name="Line 14"/>
                <p:cNvSpPr>
                  <a:spLocks noChangeShapeType="1"/>
                </p:cNvSpPr>
                <p:nvPr/>
              </p:nvSpPr>
              <p:spPr bwMode="auto">
                <a:xfrm>
                  <a:off x="4328" y="3193"/>
                  <a:ext cx="0" cy="312"/>
                </a:xfrm>
                <a:prstGeom prst="line">
                  <a:avLst/>
                </a:prstGeom>
                <a:noFill/>
                <a:ln w="9525">
                  <a:solidFill>
                    <a:srgbClr val="000000"/>
                  </a:solidFill>
                  <a:round/>
                  <a:headEnd/>
                  <a:tailEnd/>
                </a:ln>
              </p:spPr>
              <p:txBody>
                <a:bodyPr/>
                <a:lstStyle/>
                <a:p>
                  <a:endParaRPr lang="zh-CN" altLang="en-US"/>
                </a:p>
              </p:txBody>
            </p:sp>
            <p:sp>
              <p:nvSpPr>
                <p:cNvPr id="25619" name="Freeform 15"/>
                <p:cNvSpPr>
                  <a:spLocks/>
                </p:cNvSpPr>
                <p:nvPr/>
              </p:nvSpPr>
              <p:spPr bwMode="auto">
                <a:xfrm>
                  <a:off x="2708" y="3197"/>
                  <a:ext cx="1620" cy="312"/>
                </a:xfrm>
                <a:custGeom>
                  <a:avLst/>
                  <a:gdLst>
                    <a:gd name="T0" fmla="*/ 0 w 1620"/>
                    <a:gd name="T1" fmla="*/ 312 h 312"/>
                    <a:gd name="T2" fmla="*/ 900 w 1620"/>
                    <a:gd name="T3" fmla="*/ 0 h 312"/>
                    <a:gd name="T4" fmla="*/ 1620 w 1620"/>
                    <a:gd name="T5" fmla="*/ 312 h 312"/>
                    <a:gd name="T6" fmla="*/ 0 w 1620"/>
                    <a:gd name="T7" fmla="*/ 312 h 312"/>
                    <a:gd name="T8" fmla="*/ 0 60000 65536"/>
                    <a:gd name="T9" fmla="*/ 0 60000 65536"/>
                    <a:gd name="T10" fmla="*/ 0 60000 65536"/>
                    <a:gd name="T11" fmla="*/ 0 60000 65536"/>
                    <a:gd name="T12" fmla="*/ 0 w 1620"/>
                    <a:gd name="T13" fmla="*/ 0 h 312"/>
                    <a:gd name="T14" fmla="*/ 1620 w 1620"/>
                    <a:gd name="T15" fmla="*/ 312 h 312"/>
                  </a:gdLst>
                  <a:ahLst/>
                  <a:cxnLst>
                    <a:cxn ang="T8">
                      <a:pos x="T0" y="T1"/>
                    </a:cxn>
                    <a:cxn ang="T9">
                      <a:pos x="T2" y="T3"/>
                    </a:cxn>
                    <a:cxn ang="T10">
                      <a:pos x="T4" y="T5"/>
                    </a:cxn>
                    <a:cxn ang="T11">
                      <a:pos x="T6" y="T7"/>
                    </a:cxn>
                  </a:cxnLst>
                  <a:rect l="T12" t="T13" r="T14" b="T15"/>
                  <a:pathLst>
                    <a:path w="1620" h="312">
                      <a:moveTo>
                        <a:pt x="0" y="312"/>
                      </a:moveTo>
                      <a:lnTo>
                        <a:pt x="900" y="0"/>
                      </a:lnTo>
                      <a:lnTo>
                        <a:pt x="1620" y="312"/>
                      </a:lnTo>
                      <a:lnTo>
                        <a:pt x="0" y="312"/>
                      </a:lnTo>
                      <a:close/>
                    </a:path>
                  </a:pathLst>
                </a:custGeom>
                <a:solidFill>
                  <a:srgbClr val="C0C0C0"/>
                </a:solidFill>
                <a:ln w="9525">
                  <a:solidFill>
                    <a:srgbClr val="000000"/>
                  </a:solidFill>
                  <a:round/>
                  <a:headEnd/>
                  <a:tailEnd/>
                </a:ln>
              </p:spPr>
              <p:txBody>
                <a:bodyPr/>
                <a:lstStyle/>
                <a:p>
                  <a:endParaRPr lang="zh-CN" altLang="en-US"/>
                </a:p>
              </p:txBody>
            </p:sp>
            <p:sp>
              <p:nvSpPr>
                <p:cNvPr id="25620" name="Freeform 16"/>
                <p:cNvSpPr>
                  <a:spLocks/>
                </p:cNvSpPr>
                <p:nvPr/>
              </p:nvSpPr>
              <p:spPr bwMode="auto">
                <a:xfrm>
                  <a:off x="2701" y="2267"/>
                  <a:ext cx="1635" cy="930"/>
                </a:xfrm>
                <a:custGeom>
                  <a:avLst/>
                  <a:gdLst>
                    <a:gd name="T0" fmla="*/ 0 w 1635"/>
                    <a:gd name="T1" fmla="*/ 267 h 930"/>
                    <a:gd name="T2" fmla="*/ 1635 w 1635"/>
                    <a:gd name="T3" fmla="*/ 930 h 930"/>
                    <a:gd name="T4" fmla="*/ 863 w 1635"/>
                    <a:gd name="T5" fmla="*/ 0 h 930"/>
                    <a:gd name="T6" fmla="*/ 0 w 1635"/>
                    <a:gd name="T7" fmla="*/ 267 h 930"/>
                    <a:gd name="T8" fmla="*/ 0 60000 65536"/>
                    <a:gd name="T9" fmla="*/ 0 60000 65536"/>
                    <a:gd name="T10" fmla="*/ 0 60000 65536"/>
                    <a:gd name="T11" fmla="*/ 0 60000 65536"/>
                    <a:gd name="T12" fmla="*/ 0 w 1635"/>
                    <a:gd name="T13" fmla="*/ 0 h 930"/>
                    <a:gd name="T14" fmla="*/ 1635 w 1635"/>
                    <a:gd name="T15" fmla="*/ 930 h 930"/>
                  </a:gdLst>
                  <a:ahLst/>
                  <a:cxnLst>
                    <a:cxn ang="T8">
                      <a:pos x="T0" y="T1"/>
                    </a:cxn>
                    <a:cxn ang="T9">
                      <a:pos x="T2" y="T3"/>
                    </a:cxn>
                    <a:cxn ang="T10">
                      <a:pos x="T4" y="T5"/>
                    </a:cxn>
                    <a:cxn ang="T11">
                      <a:pos x="T6" y="T7"/>
                    </a:cxn>
                  </a:cxnLst>
                  <a:rect l="T12" t="T13" r="T14" b="T15"/>
                  <a:pathLst>
                    <a:path w="1635" h="930">
                      <a:moveTo>
                        <a:pt x="0" y="267"/>
                      </a:moveTo>
                      <a:lnTo>
                        <a:pt x="1635" y="930"/>
                      </a:lnTo>
                      <a:lnTo>
                        <a:pt x="863" y="0"/>
                      </a:lnTo>
                      <a:lnTo>
                        <a:pt x="0" y="267"/>
                      </a:lnTo>
                      <a:close/>
                    </a:path>
                  </a:pathLst>
                </a:custGeom>
                <a:solidFill>
                  <a:srgbClr val="808080"/>
                </a:solidFill>
                <a:ln w="9525">
                  <a:solidFill>
                    <a:srgbClr val="000000"/>
                  </a:solidFill>
                  <a:round/>
                  <a:headEnd/>
                  <a:tailEnd/>
                </a:ln>
              </p:spPr>
              <p:txBody>
                <a:bodyPr/>
                <a:lstStyle/>
                <a:p>
                  <a:endParaRPr lang="zh-CN" altLang="en-US"/>
                </a:p>
              </p:txBody>
            </p:sp>
            <p:sp>
              <p:nvSpPr>
                <p:cNvPr id="25621" name="Line 17"/>
                <p:cNvSpPr>
                  <a:spLocks noChangeShapeType="1"/>
                </p:cNvSpPr>
                <p:nvPr/>
              </p:nvSpPr>
              <p:spPr bwMode="auto">
                <a:xfrm flipV="1">
                  <a:off x="3600" y="1731"/>
                  <a:ext cx="705" cy="993"/>
                </a:xfrm>
                <a:prstGeom prst="line">
                  <a:avLst/>
                </a:prstGeom>
                <a:noFill/>
                <a:ln w="9525">
                  <a:solidFill>
                    <a:srgbClr val="000000"/>
                  </a:solidFill>
                  <a:round/>
                  <a:headEnd/>
                  <a:tailEnd type="triangle" w="med" len="med"/>
                </a:ln>
              </p:spPr>
              <p:txBody>
                <a:bodyPr/>
                <a:lstStyle/>
                <a:p>
                  <a:endParaRPr lang="zh-CN" altLang="en-US"/>
                </a:p>
              </p:txBody>
            </p:sp>
            <p:sp>
              <p:nvSpPr>
                <p:cNvPr id="25622" name="Line 18"/>
                <p:cNvSpPr>
                  <a:spLocks noChangeShapeType="1"/>
                </p:cNvSpPr>
                <p:nvPr/>
              </p:nvSpPr>
              <p:spPr bwMode="auto">
                <a:xfrm>
                  <a:off x="3608" y="2730"/>
                  <a:ext cx="720" cy="177"/>
                </a:xfrm>
                <a:prstGeom prst="line">
                  <a:avLst/>
                </a:prstGeom>
                <a:noFill/>
                <a:ln w="9525">
                  <a:solidFill>
                    <a:srgbClr val="000000"/>
                  </a:solidFill>
                  <a:round/>
                  <a:headEnd/>
                  <a:tailEnd type="triangle" w="med" len="med"/>
                </a:ln>
              </p:spPr>
              <p:txBody>
                <a:bodyPr/>
                <a:lstStyle/>
                <a:p>
                  <a:endParaRPr lang="zh-CN" altLang="en-US"/>
                </a:p>
              </p:txBody>
            </p:sp>
          </p:grpSp>
          <p:sp>
            <p:nvSpPr>
              <p:cNvPr id="25608" name="Text Box 19"/>
              <p:cNvSpPr txBox="1">
                <a:spLocks noChangeArrowheads="1"/>
              </p:cNvSpPr>
              <p:nvPr/>
            </p:nvSpPr>
            <p:spPr bwMode="auto">
              <a:xfrm>
                <a:off x="4937" y="2937"/>
                <a:ext cx="179" cy="266"/>
              </a:xfrm>
              <a:prstGeom prst="rect">
                <a:avLst/>
              </a:prstGeom>
              <a:noFill/>
              <a:ln w="9525">
                <a:noFill/>
                <a:miter lim="800000"/>
                <a:headEnd/>
                <a:tailEnd/>
              </a:ln>
            </p:spPr>
            <p:txBody>
              <a:bodyPr lIns="0" tIns="0" rIns="0" bIns="0"/>
              <a:lstStyle/>
              <a:p>
                <a:pPr algn="just"/>
                <a:r>
                  <a:rPr lang="en-US" altLang="zh-CN" sz="2000">
                    <a:latin typeface="Times New Roman" pitchFamily="18" charset="0"/>
                  </a:rPr>
                  <a:t>X</a:t>
                </a:r>
                <a:endParaRPr lang="en-US" altLang="zh-CN" sz="2000"/>
              </a:p>
            </p:txBody>
          </p:sp>
          <p:sp>
            <p:nvSpPr>
              <p:cNvPr id="25609" name="Text Box 20"/>
              <p:cNvSpPr txBox="1">
                <a:spLocks noChangeArrowheads="1"/>
              </p:cNvSpPr>
              <p:nvPr/>
            </p:nvSpPr>
            <p:spPr bwMode="auto">
              <a:xfrm>
                <a:off x="1765" y="3644"/>
                <a:ext cx="179" cy="266"/>
              </a:xfrm>
              <a:prstGeom prst="rect">
                <a:avLst/>
              </a:prstGeom>
              <a:noFill/>
              <a:ln w="9525">
                <a:noFill/>
                <a:miter lim="800000"/>
                <a:headEnd/>
                <a:tailEnd/>
              </a:ln>
            </p:spPr>
            <p:txBody>
              <a:bodyPr lIns="0" tIns="0" rIns="0" bIns="0"/>
              <a:lstStyle/>
              <a:p>
                <a:pPr algn="just"/>
                <a:r>
                  <a:rPr lang="en-US" altLang="zh-CN" sz="2000">
                    <a:latin typeface="Times New Roman" pitchFamily="18" charset="0"/>
                  </a:rPr>
                  <a:t>Y</a:t>
                </a:r>
                <a:endParaRPr lang="en-US" altLang="zh-CN" sz="2000"/>
              </a:p>
            </p:txBody>
          </p:sp>
          <p:sp>
            <p:nvSpPr>
              <p:cNvPr id="25610" name="Text Box 21"/>
              <p:cNvSpPr txBox="1">
                <a:spLocks noChangeArrowheads="1"/>
              </p:cNvSpPr>
              <p:nvPr/>
            </p:nvSpPr>
            <p:spPr bwMode="auto">
              <a:xfrm>
                <a:off x="2967" y="1476"/>
                <a:ext cx="179" cy="239"/>
              </a:xfrm>
              <a:prstGeom prst="rect">
                <a:avLst/>
              </a:prstGeom>
              <a:noFill/>
              <a:ln w="9525">
                <a:noFill/>
                <a:miter lim="800000"/>
                <a:headEnd/>
                <a:tailEnd/>
              </a:ln>
            </p:spPr>
            <p:txBody>
              <a:bodyPr lIns="0" tIns="0" rIns="0" bIns="0"/>
              <a:lstStyle/>
              <a:p>
                <a:pPr algn="just"/>
                <a:r>
                  <a:rPr lang="en-US" altLang="zh-CN" sz="2000">
                    <a:latin typeface="Times New Roman" pitchFamily="18" charset="0"/>
                  </a:rPr>
                  <a:t>Z</a:t>
                </a:r>
                <a:endParaRPr lang="en-US" altLang="zh-CN" sz="2000"/>
              </a:p>
            </p:txBody>
          </p:sp>
          <p:sp>
            <p:nvSpPr>
              <p:cNvPr id="25611" name="Text Box 22"/>
              <p:cNvSpPr txBox="1">
                <a:spLocks noChangeArrowheads="1"/>
              </p:cNvSpPr>
              <p:nvPr/>
            </p:nvSpPr>
            <p:spPr bwMode="auto">
              <a:xfrm>
                <a:off x="4152" y="2409"/>
                <a:ext cx="555" cy="268"/>
              </a:xfrm>
              <a:prstGeom prst="rect">
                <a:avLst/>
              </a:prstGeom>
              <a:noFill/>
              <a:ln w="9525">
                <a:noFill/>
                <a:miter lim="800000"/>
                <a:headEnd/>
                <a:tailEnd/>
              </a:ln>
            </p:spPr>
            <p:txBody>
              <a:bodyPr lIns="0" tIns="0" rIns="0" bIns="0"/>
              <a:lstStyle/>
              <a:p>
                <a:pPr algn="just"/>
                <a:r>
                  <a:rPr lang="zh-CN" altLang="en-US" sz="2000">
                    <a:latin typeface="Times New Roman" pitchFamily="18" charset="0"/>
                    <a:ea typeface="隶书" pitchFamily="49" charset="-122"/>
                  </a:rPr>
                  <a:t>坡度角</a:t>
                </a:r>
                <a:endParaRPr lang="zh-CN" altLang="en-US" sz="2000">
                  <a:ea typeface="隶书" pitchFamily="49" charset="-122"/>
                </a:endParaRPr>
              </a:p>
            </p:txBody>
          </p:sp>
        </p:grpSp>
        <p:sp>
          <p:nvSpPr>
            <p:cNvPr id="25606" name="Rectangle 23"/>
            <p:cNvSpPr>
              <a:spLocks noChangeArrowheads="1"/>
            </p:cNvSpPr>
            <p:nvPr/>
          </p:nvSpPr>
          <p:spPr bwMode="auto">
            <a:xfrm>
              <a:off x="3165" y="3748"/>
              <a:ext cx="1769" cy="250"/>
            </a:xfrm>
            <a:prstGeom prst="rect">
              <a:avLst/>
            </a:prstGeom>
            <a:noFill/>
            <a:ln w="9525">
              <a:noFill/>
              <a:miter lim="800000"/>
              <a:headEnd/>
              <a:tailEnd/>
            </a:ln>
          </p:spPr>
          <p:txBody>
            <a:bodyPr>
              <a:spAutoFit/>
            </a:bodyPr>
            <a:lstStyle/>
            <a:p>
              <a:pPr algn="ctr">
                <a:spcBef>
                  <a:spcPct val="20000"/>
                </a:spcBef>
              </a:pPr>
              <a:r>
                <a:rPr lang="zh-CN" altLang="en-US" sz="2000" dirty="0" smtClean="0">
                  <a:latin typeface="隶书" pitchFamily="49" charset="-122"/>
                  <a:ea typeface="隶书" pitchFamily="49" charset="-122"/>
                </a:rPr>
                <a:t>坡度</a:t>
              </a:r>
              <a:r>
                <a:rPr lang="zh-CN" altLang="en-US" sz="2000" dirty="0">
                  <a:latin typeface="隶书" pitchFamily="49" charset="-122"/>
                  <a:ea typeface="隶书" pitchFamily="49" charset="-122"/>
                </a:rPr>
                <a:t>示意图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0" y="1143000"/>
            <a:ext cx="3000375" cy="857250"/>
          </a:xfrm>
          <a:prstGeom prst="rect">
            <a:avLst/>
          </a:prstGeom>
        </p:spPr>
        <p:txBody>
          <a:bodyPr/>
          <a:lstStyle/>
          <a:p>
            <a:r>
              <a:rPr lang="zh-CN" altLang="en-US" sz="4000" smtClean="0">
                <a:ea typeface="宋体" pitchFamily="2" charset="-122"/>
              </a:rPr>
              <a:t>主要内容</a:t>
            </a:r>
          </a:p>
        </p:txBody>
      </p:sp>
      <p:sp>
        <p:nvSpPr>
          <p:cNvPr id="4099" name="Rectangle 3"/>
          <p:cNvSpPr>
            <a:spLocks noGrp="1" noChangeArrowheads="1"/>
          </p:cNvSpPr>
          <p:nvPr>
            <p:ph type="body" idx="4294967295"/>
          </p:nvPr>
        </p:nvSpPr>
        <p:spPr>
          <a:xfrm>
            <a:off x="1650960" y="2224071"/>
            <a:ext cx="5834063" cy="3086100"/>
          </a:xfrm>
          <a:prstGeom prst="rect">
            <a:avLst/>
          </a:prstGeom>
        </p:spPr>
        <p:txBody>
          <a:bodyPr/>
          <a:lstStyle/>
          <a:p>
            <a:r>
              <a:rPr lang="zh-CN" altLang="en-US" dirty="0" smtClean="0">
                <a:solidFill>
                  <a:srgbClr val="000000"/>
                </a:solidFill>
                <a:latin typeface="宋体" pitchFamily="2" charset="-122"/>
                <a:ea typeface="宋体" pitchFamily="2" charset="-122"/>
              </a:rPr>
              <a:t>三维数据管理</a:t>
            </a:r>
            <a:endParaRPr lang="en-US" altLang="zh-CN" dirty="0" smtClean="0">
              <a:solidFill>
                <a:srgbClr val="000000"/>
              </a:solidFill>
              <a:latin typeface="宋体" pitchFamily="2" charset="-122"/>
              <a:ea typeface="宋体" pitchFamily="2" charset="-122"/>
            </a:endParaRPr>
          </a:p>
          <a:p>
            <a:r>
              <a:rPr lang="zh-CN" altLang="en-US" dirty="0" smtClean="0">
                <a:solidFill>
                  <a:srgbClr val="000000"/>
                </a:solidFill>
                <a:latin typeface="宋体" pitchFamily="2" charset="-122"/>
                <a:ea typeface="宋体" pitchFamily="2" charset="-122"/>
              </a:rPr>
              <a:t>表面创建</a:t>
            </a:r>
          </a:p>
          <a:p>
            <a:r>
              <a:rPr lang="zh-CN" altLang="en-US" dirty="0" smtClean="0">
                <a:solidFill>
                  <a:srgbClr val="000000"/>
                </a:solidFill>
                <a:latin typeface="宋体" pitchFamily="2" charset="-122"/>
                <a:ea typeface="宋体" pitchFamily="2" charset="-122"/>
              </a:rPr>
              <a:t>表面分析</a:t>
            </a:r>
          </a:p>
          <a:p>
            <a:r>
              <a:rPr lang="en-US" altLang="zh-CN" dirty="0" err="1" smtClean="0">
                <a:solidFill>
                  <a:srgbClr val="000000"/>
                </a:solidFill>
                <a:latin typeface="宋体" pitchFamily="2" charset="-122"/>
                <a:ea typeface="宋体" pitchFamily="2" charset="-122"/>
              </a:rPr>
              <a:t>ArcScene</a:t>
            </a:r>
            <a:r>
              <a:rPr lang="zh-CN" altLang="en-US" dirty="0" smtClean="0">
                <a:solidFill>
                  <a:srgbClr val="000000"/>
                </a:solidFill>
                <a:latin typeface="宋体" pitchFamily="2" charset="-122"/>
                <a:ea typeface="宋体" pitchFamily="2" charset="-122"/>
              </a:rPr>
              <a:t>三维可视化</a:t>
            </a:r>
          </a:p>
          <a:p>
            <a:pPr>
              <a:buFont typeface="Wingdings" pitchFamily="2" charset="2"/>
              <a:buNone/>
            </a:pPr>
            <a:endParaRPr lang="zh-CN" altLang="en-US" dirty="0" smtClean="0">
              <a:solidFill>
                <a:srgbClr val="000000"/>
              </a:solidFill>
              <a:latin typeface="宋体" pitchFamily="2" charset="-122"/>
              <a:ea typeface="宋体"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二、表面分析</a:t>
            </a:r>
            <a:endParaRPr lang="en-US" altLang="zh-CN" smtClean="0">
              <a:ea typeface="宋体" pitchFamily="2" charset="-122"/>
            </a:endParaRPr>
          </a:p>
        </p:txBody>
      </p:sp>
      <p:sp>
        <p:nvSpPr>
          <p:cNvPr id="26627" name="Rectangle 3"/>
          <p:cNvSpPr>
            <a:spLocks noGrp="1" noChangeArrowheads="1"/>
          </p:cNvSpPr>
          <p:nvPr>
            <p:ph sz="half" idx="4294967295"/>
          </p:nvPr>
        </p:nvSpPr>
        <p:spPr>
          <a:xfrm>
            <a:off x="0" y="1989138"/>
            <a:ext cx="4038600" cy="4137025"/>
          </a:xfrm>
          <a:prstGeom prst="rect">
            <a:avLst/>
          </a:prstGeom>
        </p:spPr>
        <p:txBody>
          <a:bodyPr/>
          <a:lstStyle/>
          <a:p>
            <a:pPr>
              <a:buFontTx/>
              <a:buNone/>
            </a:pPr>
            <a:r>
              <a:rPr lang="en-US" altLang="zh-CN" sz="2400" smtClean="0">
                <a:solidFill>
                  <a:srgbClr val="000000"/>
                </a:solidFill>
                <a:latin typeface="宋体" pitchFamily="2" charset="-122"/>
                <a:ea typeface="宋体" pitchFamily="2" charset="-122"/>
              </a:rPr>
              <a:t>ArcGIS</a:t>
            </a:r>
            <a:r>
              <a:rPr lang="zh-CN" altLang="en-US" sz="2400" smtClean="0">
                <a:solidFill>
                  <a:srgbClr val="000000"/>
                </a:solidFill>
                <a:latin typeface="宋体" pitchFamily="2" charset="-122"/>
                <a:ea typeface="宋体" pitchFamily="2" charset="-122"/>
              </a:rPr>
              <a:t>中坡度的计算：</a:t>
            </a:r>
          </a:p>
        </p:txBody>
      </p:sp>
      <p:grpSp>
        <p:nvGrpSpPr>
          <p:cNvPr id="2" name="Group 32"/>
          <p:cNvGrpSpPr>
            <a:grpSpLocks/>
          </p:cNvGrpSpPr>
          <p:nvPr/>
        </p:nvGrpSpPr>
        <p:grpSpPr bwMode="auto">
          <a:xfrm>
            <a:off x="582613" y="2060575"/>
            <a:ext cx="8220075" cy="3709988"/>
            <a:chOff x="398" y="1298"/>
            <a:chExt cx="5609" cy="2337"/>
          </a:xfrm>
        </p:grpSpPr>
        <p:grpSp>
          <p:nvGrpSpPr>
            <p:cNvPr id="3" name="Group 29"/>
            <p:cNvGrpSpPr>
              <a:grpSpLocks/>
            </p:cNvGrpSpPr>
            <p:nvPr/>
          </p:nvGrpSpPr>
          <p:grpSpPr bwMode="auto">
            <a:xfrm>
              <a:off x="398" y="1298"/>
              <a:ext cx="5609" cy="1972"/>
              <a:chOff x="398" y="1805"/>
              <a:chExt cx="5609" cy="1972"/>
            </a:xfrm>
          </p:grpSpPr>
          <p:pic>
            <p:nvPicPr>
              <p:cNvPr id="26632" name="Picture 23"/>
              <p:cNvPicPr>
                <a:picLocks noChangeAspect="1" noChangeArrowheads="1"/>
              </p:cNvPicPr>
              <p:nvPr/>
            </p:nvPicPr>
            <p:blipFill>
              <a:blip r:embed="rId2" cstate="print"/>
              <a:srcRect l="28162" t="35483" r="36836" b="29773"/>
              <a:stretch>
                <a:fillRect/>
              </a:stretch>
            </p:blipFill>
            <p:spPr bwMode="auto">
              <a:xfrm>
                <a:off x="398" y="1805"/>
                <a:ext cx="2640" cy="1972"/>
              </a:xfrm>
              <a:prstGeom prst="rect">
                <a:avLst/>
              </a:prstGeom>
              <a:noFill/>
              <a:ln w="9525">
                <a:noFill/>
                <a:miter lim="800000"/>
                <a:headEnd/>
                <a:tailEnd/>
              </a:ln>
            </p:spPr>
          </p:pic>
          <p:pic>
            <p:nvPicPr>
              <p:cNvPr id="26633" name="Picture 26"/>
              <p:cNvPicPr>
                <a:picLocks noChangeAspect="1" noChangeArrowheads="1"/>
              </p:cNvPicPr>
              <p:nvPr/>
            </p:nvPicPr>
            <p:blipFill>
              <a:blip r:embed="rId3" cstate="print"/>
              <a:srcRect l="30893" t="46408" r="32886" b="22392"/>
              <a:stretch>
                <a:fillRect/>
              </a:stretch>
            </p:blipFill>
            <p:spPr bwMode="auto">
              <a:xfrm>
                <a:off x="3075" y="1821"/>
                <a:ext cx="2932" cy="1883"/>
              </a:xfrm>
              <a:prstGeom prst="rect">
                <a:avLst/>
              </a:prstGeom>
              <a:noFill/>
              <a:ln w="9525">
                <a:noFill/>
                <a:miter lim="800000"/>
                <a:headEnd/>
                <a:tailEnd/>
              </a:ln>
            </p:spPr>
          </p:pic>
        </p:grpSp>
        <p:sp>
          <p:nvSpPr>
            <p:cNvPr id="26630" name="Rectangle 30"/>
            <p:cNvSpPr>
              <a:spLocks noChangeArrowheads="1"/>
            </p:cNvSpPr>
            <p:nvPr/>
          </p:nvSpPr>
          <p:spPr bwMode="auto">
            <a:xfrm>
              <a:off x="3347" y="3339"/>
              <a:ext cx="2404" cy="250"/>
            </a:xfrm>
            <a:prstGeom prst="rect">
              <a:avLst/>
            </a:prstGeom>
            <a:noFill/>
            <a:ln w="9525">
              <a:noFill/>
              <a:miter lim="800000"/>
              <a:headEnd/>
              <a:tailEnd/>
            </a:ln>
          </p:spPr>
          <p:txBody>
            <a:bodyPr>
              <a:spAutoFit/>
            </a:bodyPr>
            <a:lstStyle/>
            <a:p>
              <a:pPr algn="ctr">
                <a:spcBef>
                  <a:spcPct val="20000"/>
                </a:spcBef>
              </a:pPr>
              <a:r>
                <a:rPr lang="zh-CN" altLang="en-US" sz="2000" dirty="0" smtClean="0">
                  <a:latin typeface="隶书" pitchFamily="49" charset="-122"/>
                  <a:ea typeface="隶书" pitchFamily="49" charset="-122"/>
                </a:rPr>
                <a:t>坡度</a:t>
              </a:r>
              <a:r>
                <a:rPr lang="zh-CN" altLang="en-US" sz="2000" dirty="0">
                  <a:latin typeface="隶书" pitchFamily="49" charset="-122"/>
                  <a:ea typeface="隶书" pitchFamily="49" charset="-122"/>
                </a:rPr>
                <a:t>计算操作对话框</a:t>
              </a:r>
            </a:p>
          </p:txBody>
        </p:sp>
        <p:sp>
          <p:nvSpPr>
            <p:cNvPr id="26631" name="Rectangle 31"/>
            <p:cNvSpPr>
              <a:spLocks noChangeArrowheads="1"/>
            </p:cNvSpPr>
            <p:nvPr/>
          </p:nvSpPr>
          <p:spPr bwMode="auto">
            <a:xfrm>
              <a:off x="761" y="3385"/>
              <a:ext cx="1951" cy="250"/>
            </a:xfrm>
            <a:prstGeom prst="rect">
              <a:avLst/>
            </a:prstGeom>
            <a:noFill/>
            <a:ln w="9525">
              <a:noFill/>
              <a:miter lim="800000"/>
              <a:headEnd/>
              <a:tailEnd/>
            </a:ln>
          </p:spPr>
          <p:txBody>
            <a:bodyPr>
              <a:spAutoFit/>
            </a:bodyPr>
            <a:lstStyle/>
            <a:p>
              <a:pPr algn="ctr">
                <a:spcBef>
                  <a:spcPct val="20000"/>
                </a:spcBef>
              </a:pPr>
              <a:r>
                <a:rPr lang="zh-CN" altLang="en-US" sz="2000" dirty="0" smtClean="0">
                  <a:latin typeface="隶书" pitchFamily="49" charset="-122"/>
                  <a:ea typeface="隶书" pitchFamily="49" charset="-122"/>
                </a:rPr>
                <a:t>坡度</a:t>
              </a:r>
              <a:r>
                <a:rPr lang="zh-CN" altLang="en-US" sz="2000" dirty="0">
                  <a:latin typeface="隶书" pitchFamily="49" charset="-122"/>
                  <a:ea typeface="隶书" pitchFamily="49" charset="-122"/>
                </a:rPr>
                <a:t>计算按钮</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二、表面分析</a:t>
            </a:r>
            <a:endParaRPr lang="en-US" altLang="zh-CN" smtClean="0">
              <a:ea typeface="宋体" pitchFamily="2" charset="-122"/>
            </a:endParaRPr>
          </a:p>
        </p:txBody>
      </p:sp>
      <p:sp>
        <p:nvSpPr>
          <p:cNvPr id="27651" name="Rectangle 3"/>
          <p:cNvSpPr>
            <a:spLocks noGrp="1" noChangeArrowheads="1"/>
          </p:cNvSpPr>
          <p:nvPr>
            <p:ph sz="half" idx="4294967295"/>
          </p:nvPr>
        </p:nvSpPr>
        <p:spPr>
          <a:xfrm>
            <a:off x="0" y="1989138"/>
            <a:ext cx="4038600" cy="4137025"/>
          </a:xfrm>
          <a:prstGeom prst="rect">
            <a:avLst/>
          </a:prstGeom>
        </p:spPr>
        <p:txBody>
          <a:bodyPr/>
          <a:lstStyle/>
          <a:p>
            <a:pPr>
              <a:buFontTx/>
              <a:buNone/>
            </a:pPr>
            <a:r>
              <a:rPr lang="en-US" altLang="zh-CN" sz="2400" smtClean="0">
                <a:solidFill>
                  <a:srgbClr val="000000"/>
                </a:solidFill>
                <a:latin typeface="宋体" pitchFamily="2" charset="-122"/>
                <a:ea typeface="宋体" pitchFamily="2" charset="-122"/>
              </a:rPr>
              <a:t>ArcGIS</a:t>
            </a:r>
            <a:r>
              <a:rPr lang="zh-CN" altLang="en-US" sz="2400" smtClean="0">
                <a:solidFill>
                  <a:srgbClr val="000000"/>
                </a:solidFill>
                <a:latin typeface="宋体" pitchFamily="2" charset="-122"/>
                <a:ea typeface="宋体" pitchFamily="2" charset="-122"/>
              </a:rPr>
              <a:t>中坡度的计算结果：</a:t>
            </a:r>
          </a:p>
        </p:txBody>
      </p:sp>
      <p:grpSp>
        <p:nvGrpSpPr>
          <p:cNvPr id="2" name="Group 23"/>
          <p:cNvGrpSpPr>
            <a:grpSpLocks/>
          </p:cNvGrpSpPr>
          <p:nvPr/>
        </p:nvGrpSpPr>
        <p:grpSpPr bwMode="auto">
          <a:xfrm>
            <a:off x="915988" y="2420938"/>
            <a:ext cx="7443787" cy="3455987"/>
            <a:chOff x="625" y="1525"/>
            <a:chExt cx="5080" cy="2177"/>
          </a:xfrm>
        </p:grpSpPr>
        <p:grpSp>
          <p:nvGrpSpPr>
            <p:cNvPr id="3" name="Group 8"/>
            <p:cNvGrpSpPr>
              <a:grpSpLocks/>
            </p:cNvGrpSpPr>
            <p:nvPr/>
          </p:nvGrpSpPr>
          <p:grpSpPr bwMode="auto">
            <a:xfrm>
              <a:off x="625" y="1525"/>
              <a:ext cx="5080" cy="1833"/>
              <a:chOff x="1800" y="8451"/>
              <a:chExt cx="7851" cy="2832"/>
            </a:xfrm>
          </p:grpSpPr>
          <p:grpSp>
            <p:nvGrpSpPr>
              <p:cNvPr id="4" name="Group 9"/>
              <p:cNvGrpSpPr>
                <a:grpSpLocks/>
              </p:cNvGrpSpPr>
              <p:nvPr/>
            </p:nvGrpSpPr>
            <p:grpSpPr bwMode="auto">
              <a:xfrm>
                <a:off x="5768" y="8451"/>
                <a:ext cx="3883" cy="2831"/>
                <a:chOff x="4658" y="8451"/>
                <a:chExt cx="3883" cy="2831"/>
              </a:xfrm>
            </p:grpSpPr>
            <p:grpSp>
              <p:nvGrpSpPr>
                <p:cNvPr id="5" name="Group 10"/>
                <p:cNvGrpSpPr>
                  <a:grpSpLocks/>
                </p:cNvGrpSpPr>
                <p:nvPr/>
              </p:nvGrpSpPr>
              <p:grpSpPr bwMode="auto">
                <a:xfrm>
                  <a:off x="7521" y="9354"/>
                  <a:ext cx="1020" cy="1928"/>
                  <a:chOff x="7521" y="9354"/>
                  <a:chExt cx="1020" cy="1928"/>
                </a:xfrm>
              </p:grpSpPr>
              <p:sp>
                <p:nvSpPr>
                  <p:cNvPr id="27663" name="Text Box 11"/>
                  <p:cNvSpPr txBox="1">
                    <a:spLocks noChangeArrowheads="1"/>
                  </p:cNvSpPr>
                  <p:nvPr/>
                </p:nvSpPr>
                <p:spPr bwMode="auto">
                  <a:xfrm>
                    <a:off x="7788" y="9354"/>
                    <a:ext cx="300" cy="251"/>
                  </a:xfrm>
                  <a:prstGeom prst="rect">
                    <a:avLst/>
                  </a:prstGeom>
                  <a:solidFill>
                    <a:srgbClr val="FFFFFF"/>
                  </a:solidFill>
                  <a:ln w="9525">
                    <a:noFill/>
                    <a:miter lim="800000"/>
                    <a:headEnd/>
                    <a:tailEnd/>
                  </a:ln>
                </p:spPr>
                <p:txBody>
                  <a:bodyPr lIns="0" tIns="0" rIns="0" bIns="0"/>
                  <a:lstStyle/>
                  <a:p>
                    <a:pPr algn="just"/>
                    <a:r>
                      <a:rPr lang="zh-CN" altLang="en-US" sz="1200">
                        <a:latin typeface="宋体" pitchFamily="2" charset="-122"/>
                      </a:rPr>
                      <a:t>坡度</a:t>
                    </a:r>
                    <a:endParaRPr lang="zh-CN" altLang="en-US" sz="1200"/>
                  </a:p>
                </p:txBody>
              </p:sp>
              <p:pic>
                <p:nvPicPr>
                  <p:cNvPr id="27664" name="Picture 12" descr="8"/>
                  <p:cNvPicPr>
                    <a:picLocks noChangeAspect="1" noChangeArrowheads="1"/>
                  </p:cNvPicPr>
                  <p:nvPr/>
                </p:nvPicPr>
                <p:blipFill>
                  <a:blip r:embed="rId2" cstate="print"/>
                  <a:srcRect/>
                  <a:stretch>
                    <a:fillRect/>
                  </a:stretch>
                </p:blipFill>
                <p:spPr bwMode="auto">
                  <a:xfrm>
                    <a:off x="7521" y="9682"/>
                    <a:ext cx="1020" cy="1600"/>
                  </a:xfrm>
                  <a:prstGeom prst="rect">
                    <a:avLst/>
                  </a:prstGeom>
                  <a:noFill/>
                  <a:ln w="9525">
                    <a:noFill/>
                    <a:miter lim="800000"/>
                    <a:headEnd/>
                    <a:tailEnd/>
                  </a:ln>
                </p:spPr>
              </p:pic>
            </p:grpSp>
            <p:pic>
              <p:nvPicPr>
                <p:cNvPr id="27662" name="Picture 13"/>
                <p:cNvPicPr>
                  <a:picLocks noChangeAspect="1" noChangeArrowheads="1"/>
                </p:cNvPicPr>
                <p:nvPr/>
              </p:nvPicPr>
              <p:blipFill>
                <a:blip r:embed="rId3" cstate="print"/>
                <a:srcRect l="35617" t="22392" r="18454" b="16388"/>
                <a:stretch>
                  <a:fillRect/>
                </a:stretch>
              </p:blipFill>
              <p:spPr bwMode="auto">
                <a:xfrm>
                  <a:off x="4658" y="8451"/>
                  <a:ext cx="2860" cy="2830"/>
                </a:xfrm>
                <a:prstGeom prst="rect">
                  <a:avLst/>
                </a:prstGeom>
                <a:noFill/>
                <a:ln w="9525">
                  <a:noFill/>
                  <a:miter lim="800000"/>
                  <a:headEnd/>
                  <a:tailEnd/>
                </a:ln>
              </p:spPr>
            </p:pic>
          </p:grpSp>
          <p:grpSp>
            <p:nvGrpSpPr>
              <p:cNvPr id="6" name="Group 14"/>
              <p:cNvGrpSpPr>
                <a:grpSpLocks/>
              </p:cNvGrpSpPr>
              <p:nvPr/>
            </p:nvGrpSpPr>
            <p:grpSpPr bwMode="auto">
              <a:xfrm>
                <a:off x="1800" y="8451"/>
                <a:ext cx="3878" cy="2832"/>
                <a:chOff x="1800" y="8451"/>
                <a:chExt cx="3878" cy="2832"/>
              </a:xfrm>
            </p:grpSpPr>
            <p:grpSp>
              <p:nvGrpSpPr>
                <p:cNvPr id="7" name="Group 15"/>
                <p:cNvGrpSpPr>
                  <a:grpSpLocks/>
                </p:cNvGrpSpPr>
                <p:nvPr/>
              </p:nvGrpSpPr>
              <p:grpSpPr bwMode="auto">
                <a:xfrm>
                  <a:off x="4658" y="9756"/>
                  <a:ext cx="1020" cy="1527"/>
                  <a:chOff x="4658" y="9756"/>
                  <a:chExt cx="1020" cy="1527"/>
                </a:xfrm>
              </p:grpSpPr>
              <p:sp>
                <p:nvSpPr>
                  <p:cNvPr id="27659" name="Text Box 16"/>
                  <p:cNvSpPr txBox="1">
                    <a:spLocks noChangeArrowheads="1"/>
                  </p:cNvSpPr>
                  <p:nvPr/>
                </p:nvSpPr>
                <p:spPr bwMode="auto">
                  <a:xfrm>
                    <a:off x="5040" y="9756"/>
                    <a:ext cx="330" cy="261"/>
                  </a:xfrm>
                  <a:prstGeom prst="rect">
                    <a:avLst/>
                  </a:prstGeom>
                  <a:solidFill>
                    <a:srgbClr val="FFFFFF"/>
                  </a:solidFill>
                  <a:ln w="9525">
                    <a:noFill/>
                    <a:miter lim="800000"/>
                    <a:headEnd/>
                    <a:tailEnd/>
                  </a:ln>
                </p:spPr>
                <p:txBody>
                  <a:bodyPr lIns="0" tIns="0" rIns="0" bIns="0"/>
                  <a:lstStyle/>
                  <a:p>
                    <a:pPr algn="just"/>
                    <a:r>
                      <a:rPr lang="zh-CN" altLang="en-US" sz="1200">
                        <a:latin typeface="宋体" pitchFamily="2" charset="-122"/>
                      </a:rPr>
                      <a:t>高程</a:t>
                    </a:r>
                    <a:endParaRPr lang="zh-CN" altLang="en-US" sz="1200"/>
                  </a:p>
                </p:txBody>
              </p:sp>
              <p:pic>
                <p:nvPicPr>
                  <p:cNvPr id="27660" name="Picture 17" descr="7"/>
                  <p:cNvPicPr>
                    <a:picLocks noChangeAspect="1" noChangeArrowheads="1"/>
                  </p:cNvPicPr>
                  <p:nvPr/>
                </p:nvPicPr>
                <p:blipFill>
                  <a:blip r:embed="rId4" cstate="print"/>
                  <a:srcRect/>
                  <a:stretch>
                    <a:fillRect/>
                  </a:stretch>
                </p:blipFill>
                <p:spPr bwMode="auto">
                  <a:xfrm>
                    <a:off x="4658" y="10033"/>
                    <a:ext cx="1020" cy="1250"/>
                  </a:xfrm>
                  <a:prstGeom prst="rect">
                    <a:avLst/>
                  </a:prstGeom>
                  <a:noFill/>
                  <a:ln w="9525">
                    <a:noFill/>
                    <a:miter lim="800000"/>
                    <a:headEnd/>
                    <a:tailEnd/>
                  </a:ln>
                </p:spPr>
              </p:pic>
            </p:grpSp>
            <p:pic>
              <p:nvPicPr>
                <p:cNvPr id="27658" name="Picture 18"/>
                <p:cNvPicPr>
                  <a:picLocks noChangeAspect="1" noChangeArrowheads="1"/>
                </p:cNvPicPr>
                <p:nvPr/>
              </p:nvPicPr>
              <p:blipFill>
                <a:blip r:embed="rId5" cstate="print"/>
                <a:srcRect l="35432" t="22638" r="18271" b="15945"/>
                <a:stretch>
                  <a:fillRect/>
                </a:stretch>
              </p:blipFill>
              <p:spPr bwMode="auto">
                <a:xfrm>
                  <a:off x="1800" y="8451"/>
                  <a:ext cx="2860" cy="2830"/>
                </a:xfrm>
                <a:prstGeom prst="rect">
                  <a:avLst/>
                </a:prstGeom>
                <a:noFill/>
                <a:ln w="9525">
                  <a:noFill/>
                  <a:miter lim="800000"/>
                  <a:headEnd/>
                  <a:tailEnd/>
                </a:ln>
              </p:spPr>
            </p:pic>
          </p:grpSp>
        </p:grpSp>
        <p:sp>
          <p:nvSpPr>
            <p:cNvPr id="27654" name="Text Box 20"/>
            <p:cNvSpPr txBox="1">
              <a:spLocks noChangeArrowheads="1"/>
            </p:cNvSpPr>
            <p:nvPr/>
          </p:nvSpPr>
          <p:spPr bwMode="auto">
            <a:xfrm>
              <a:off x="1316" y="3476"/>
              <a:ext cx="3392" cy="226"/>
            </a:xfrm>
            <a:prstGeom prst="rect">
              <a:avLst/>
            </a:prstGeom>
            <a:noFill/>
            <a:ln w="9525">
              <a:noFill/>
              <a:miter lim="800000"/>
              <a:headEnd/>
              <a:tailEnd/>
            </a:ln>
          </p:spPr>
          <p:txBody>
            <a:bodyPr lIns="0" tIns="0" rIns="0" bIns="0"/>
            <a:lstStyle/>
            <a:p>
              <a:pPr algn="ctr">
                <a:spcBef>
                  <a:spcPct val="20000"/>
                </a:spcBef>
              </a:pPr>
              <a:r>
                <a:rPr lang="en-US" altLang="zh-CN" sz="2000" dirty="0" smtClean="0">
                  <a:latin typeface="隶书" pitchFamily="49" charset="-122"/>
                  <a:ea typeface="隶书" pitchFamily="49" charset="-122"/>
                </a:rPr>
                <a:t>TIN</a:t>
              </a:r>
              <a:r>
                <a:rPr lang="zh-CN" altLang="en-US" sz="2000" dirty="0">
                  <a:latin typeface="隶书" pitchFamily="49" charset="-122"/>
                  <a:ea typeface="隶书" pitchFamily="49" charset="-122"/>
                </a:rPr>
                <a:t>表面与计算所得坡度栅格图像</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二、表面分析</a:t>
            </a:r>
            <a:endParaRPr lang="en-US" altLang="zh-CN" smtClean="0">
              <a:ea typeface="宋体" pitchFamily="2" charset="-122"/>
            </a:endParaRPr>
          </a:p>
        </p:txBody>
      </p:sp>
      <p:sp>
        <p:nvSpPr>
          <p:cNvPr id="28675" name="Rectangle 3"/>
          <p:cNvSpPr>
            <a:spLocks noGrp="1" noChangeArrowheads="1"/>
          </p:cNvSpPr>
          <p:nvPr>
            <p:ph sz="half" idx="4294967295"/>
          </p:nvPr>
        </p:nvSpPr>
        <p:spPr>
          <a:xfrm>
            <a:off x="0" y="1989138"/>
            <a:ext cx="4038600" cy="4137025"/>
          </a:xfrm>
          <a:prstGeom prst="rect">
            <a:avLst/>
          </a:prstGeom>
        </p:spPr>
        <p:txBody>
          <a:bodyPr/>
          <a:lstStyle/>
          <a:p>
            <a:pPr>
              <a:buFontTx/>
              <a:buNone/>
            </a:pPr>
            <a:r>
              <a:rPr lang="zh-CN" altLang="en-US" sz="2400" b="0" smtClean="0">
                <a:solidFill>
                  <a:srgbClr val="000000"/>
                </a:solidFill>
                <a:latin typeface="宋体" pitchFamily="2" charset="-122"/>
                <a:ea typeface="宋体" pitchFamily="2" charset="-122"/>
              </a:rPr>
              <a:t>（</a:t>
            </a:r>
            <a:r>
              <a:rPr lang="en-US" altLang="zh-CN" sz="2400" b="0" smtClean="0">
                <a:solidFill>
                  <a:srgbClr val="000000"/>
                </a:solidFill>
                <a:latin typeface="宋体" pitchFamily="2" charset="-122"/>
                <a:ea typeface="宋体" pitchFamily="2" charset="-122"/>
              </a:rPr>
              <a:t>2</a:t>
            </a:r>
            <a:r>
              <a:rPr lang="zh-CN" altLang="en-US" sz="2400" b="0" smtClean="0">
                <a:solidFill>
                  <a:srgbClr val="000000"/>
                </a:solidFill>
                <a:latin typeface="宋体" pitchFamily="2" charset="-122"/>
                <a:ea typeface="宋体" pitchFamily="2" charset="-122"/>
              </a:rPr>
              <a:t>）坡向－某点的坡向即指该点所处的三角形面得坡向。也就是该三角形面的法线方向在平面上的投影所指的方向</a:t>
            </a:r>
          </a:p>
        </p:txBody>
      </p:sp>
      <p:grpSp>
        <p:nvGrpSpPr>
          <p:cNvPr id="2" name="Group 42"/>
          <p:cNvGrpSpPr>
            <a:grpSpLocks/>
          </p:cNvGrpSpPr>
          <p:nvPr/>
        </p:nvGrpSpPr>
        <p:grpSpPr bwMode="auto">
          <a:xfrm>
            <a:off x="2776538" y="2276475"/>
            <a:ext cx="4521200" cy="3856038"/>
            <a:chOff x="1895" y="1434"/>
            <a:chExt cx="3085" cy="2429"/>
          </a:xfrm>
        </p:grpSpPr>
        <p:grpSp>
          <p:nvGrpSpPr>
            <p:cNvPr id="3" name="Group 23"/>
            <p:cNvGrpSpPr>
              <a:grpSpLocks/>
            </p:cNvGrpSpPr>
            <p:nvPr/>
          </p:nvGrpSpPr>
          <p:grpSpPr bwMode="auto">
            <a:xfrm>
              <a:off x="1895" y="1434"/>
              <a:ext cx="3085" cy="2239"/>
              <a:chOff x="1765" y="6780"/>
              <a:chExt cx="3351" cy="2434"/>
            </a:xfrm>
          </p:grpSpPr>
          <p:sp>
            <p:nvSpPr>
              <p:cNvPr id="28679" name="Line 24"/>
              <p:cNvSpPr>
                <a:spLocks noChangeShapeType="1"/>
              </p:cNvSpPr>
              <p:nvPr/>
            </p:nvSpPr>
            <p:spPr bwMode="auto">
              <a:xfrm>
                <a:off x="2997" y="8409"/>
                <a:ext cx="1890" cy="0"/>
              </a:xfrm>
              <a:prstGeom prst="line">
                <a:avLst/>
              </a:prstGeom>
              <a:noFill/>
              <a:ln w="28575">
                <a:solidFill>
                  <a:srgbClr val="000000"/>
                </a:solidFill>
                <a:round/>
                <a:headEnd/>
                <a:tailEnd type="stealth" w="med" len="med"/>
              </a:ln>
            </p:spPr>
            <p:txBody>
              <a:bodyPr/>
              <a:lstStyle/>
              <a:p>
                <a:endParaRPr lang="zh-CN" altLang="en-US"/>
              </a:p>
            </p:txBody>
          </p:sp>
          <p:sp>
            <p:nvSpPr>
              <p:cNvPr id="28680" name="Line 25"/>
              <p:cNvSpPr>
                <a:spLocks noChangeShapeType="1"/>
              </p:cNvSpPr>
              <p:nvPr/>
            </p:nvSpPr>
            <p:spPr bwMode="auto">
              <a:xfrm flipH="1">
                <a:off x="1965" y="8403"/>
                <a:ext cx="1065" cy="684"/>
              </a:xfrm>
              <a:prstGeom prst="line">
                <a:avLst/>
              </a:prstGeom>
              <a:noFill/>
              <a:ln w="28575">
                <a:solidFill>
                  <a:srgbClr val="000000"/>
                </a:solidFill>
                <a:round/>
                <a:headEnd/>
                <a:tailEnd type="stealth" w="med" len="med"/>
              </a:ln>
            </p:spPr>
            <p:txBody>
              <a:bodyPr/>
              <a:lstStyle/>
              <a:p>
                <a:endParaRPr lang="zh-CN" altLang="en-US"/>
              </a:p>
            </p:txBody>
          </p:sp>
          <p:sp>
            <p:nvSpPr>
              <p:cNvPr id="28681" name="Line 26"/>
              <p:cNvSpPr>
                <a:spLocks noChangeShapeType="1"/>
              </p:cNvSpPr>
              <p:nvPr/>
            </p:nvSpPr>
            <p:spPr bwMode="auto">
              <a:xfrm flipH="1" flipV="1">
                <a:off x="3015" y="7047"/>
                <a:ext cx="0" cy="1356"/>
              </a:xfrm>
              <a:prstGeom prst="line">
                <a:avLst/>
              </a:prstGeom>
              <a:noFill/>
              <a:ln w="28575">
                <a:solidFill>
                  <a:srgbClr val="000000"/>
                </a:solidFill>
                <a:round/>
                <a:headEnd/>
                <a:tailEnd type="stealth" w="med" len="med"/>
              </a:ln>
            </p:spPr>
            <p:txBody>
              <a:bodyPr/>
              <a:lstStyle/>
              <a:p>
                <a:endParaRPr lang="zh-CN" altLang="en-US"/>
              </a:p>
            </p:txBody>
          </p:sp>
          <p:sp>
            <p:nvSpPr>
              <p:cNvPr id="28682" name="Line 27"/>
              <p:cNvSpPr>
                <a:spLocks noChangeShapeType="1"/>
              </p:cNvSpPr>
              <p:nvPr/>
            </p:nvSpPr>
            <p:spPr bwMode="auto">
              <a:xfrm>
                <a:off x="2700" y="7836"/>
                <a:ext cx="0" cy="978"/>
              </a:xfrm>
              <a:prstGeom prst="line">
                <a:avLst/>
              </a:prstGeom>
              <a:noFill/>
              <a:ln w="9525">
                <a:solidFill>
                  <a:srgbClr val="000000"/>
                </a:solidFill>
                <a:round/>
                <a:headEnd/>
                <a:tailEnd/>
              </a:ln>
            </p:spPr>
            <p:txBody>
              <a:bodyPr/>
              <a:lstStyle/>
              <a:p>
                <a:endParaRPr lang="zh-CN" altLang="en-US"/>
              </a:p>
            </p:txBody>
          </p:sp>
          <p:sp>
            <p:nvSpPr>
              <p:cNvPr id="28683" name="Line 28"/>
              <p:cNvSpPr>
                <a:spLocks noChangeShapeType="1"/>
              </p:cNvSpPr>
              <p:nvPr/>
            </p:nvSpPr>
            <p:spPr bwMode="auto">
              <a:xfrm>
                <a:off x="3608" y="8149"/>
                <a:ext cx="0" cy="352"/>
              </a:xfrm>
              <a:prstGeom prst="line">
                <a:avLst/>
              </a:prstGeom>
              <a:noFill/>
              <a:ln w="9525">
                <a:solidFill>
                  <a:srgbClr val="000000"/>
                </a:solidFill>
                <a:round/>
                <a:headEnd/>
                <a:tailEnd/>
              </a:ln>
            </p:spPr>
            <p:txBody>
              <a:bodyPr/>
              <a:lstStyle/>
              <a:p>
                <a:endParaRPr lang="zh-CN" altLang="en-US"/>
              </a:p>
            </p:txBody>
          </p:sp>
          <p:sp>
            <p:nvSpPr>
              <p:cNvPr id="28684" name="Line 29"/>
              <p:cNvSpPr>
                <a:spLocks noChangeShapeType="1"/>
              </p:cNvSpPr>
              <p:nvPr/>
            </p:nvSpPr>
            <p:spPr bwMode="auto">
              <a:xfrm>
                <a:off x="4328" y="8497"/>
                <a:ext cx="0" cy="312"/>
              </a:xfrm>
              <a:prstGeom prst="line">
                <a:avLst/>
              </a:prstGeom>
              <a:noFill/>
              <a:ln w="9525">
                <a:solidFill>
                  <a:srgbClr val="000000"/>
                </a:solidFill>
                <a:round/>
                <a:headEnd/>
                <a:tailEnd/>
              </a:ln>
            </p:spPr>
            <p:txBody>
              <a:bodyPr/>
              <a:lstStyle/>
              <a:p>
                <a:endParaRPr lang="zh-CN" altLang="en-US"/>
              </a:p>
            </p:txBody>
          </p:sp>
          <p:sp>
            <p:nvSpPr>
              <p:cNvPr id="28685" name="Freeform 30"/>
              <p:cNvSpPr>
                <a:spLocks/>
              </p:cNvSpPr>
              <p:nvPr/>
            </p:nvSpPr>
            <p:spPr bwMode="auto">
              <a:xfrm>
                <a:off x="2708" y="8501"/>
                <a:ext cx="1620" cy="312"/>
              </a:xfrm>
              <a:custGeom>
                <a:avLst/>
                <a:gdLst>
                  <a:gd name="T0" fmla="*/ 0 w 1620"/>
                  <a:gd name="T1" fmla="*/ 312 h 312"/>
                  <a:gd name="T2" fmla="*/ 900 w 1620"/>
                  <a:gd name="T3" fmla="*/ 0 h 312"/>
                  <a:gd name="T4" fmla="*/ 1620 w 1620"/>
                  <a:gd name="T5" fmla="*/ 312 h 312"/>
                  <a:gd name="T6" fmla="*/ 0 w 1620"/>
                  <a:gd name="T7" fmla="*/ 312 h 312"/>
                  <a:gd name="T8" fmla="*/ 0 60000 65536"/>
                  <a:gd name="T9" fmla="*/ 0 60000 65536"/>
                  <a:gd name="T10" fmla="*/ 0 60000 65536"/>
                  <a:gd name="T11" fmla="*/ 0 60000 65536"/>
                  <a:gd name="T12" fmla="*/ 0 w 1620"/>
                  <a:gd name="T13" fmla="*/ 0 h 312"/>
                  <a:gd name="T14" fmla="*/ 1620 w 1620"/>
                  <a:gd name="T15" fmla="*/ 312 h 312"/>
                </a:gdLst>
                <a:ahLst/>
                <a:cxnLst>
                  <a:cxn ang="T8">
                    <a:pos x="T0" y="T1"/>
                  </a:cxn>
                  <a:cxn ang="T9">
                    <a:pos x="T2" y="T3"/>
                  </a:cxn>
                  <a:cxn ang="T10">
                    <a:pos x="T4" y="T5"/>
                  </a:cxn>
                  <a:cxn ang="T11">
                    <a:pos x="T6" y="T7"/>
                  </a:cxn>
                </a:cxnLst>
                <a:rect l="T12" t="T13" r="T14" b="T15"/>
                <a:pathLst>
                  <a:path w="1620" h="312">
                    <a:moveTo>
                      <a:pt x="0" y="312"/>
                    </a:moveTo>
                    <a:lnTo>
                      <a:pt x="900" y="0"/>
                    </a:lnTo>
                    <a:lnTo>
                      <a:pt x="1620" y="312"/>
                    </a:lnTo>
                    <a:lnTo>
                      <a:pt x="0" y="312"/>
                    </a:lnTo>
                    <a:close/>
                  </a:path>
                </a:pathLst>
              </a:custGeom>
              <a:solidFill>
                <a:srgbClr val="C0C0C0"/>
              </a:solidFill>
              <a:ln w="9525">
                <a:solidFill>
                  <a:srgbClr val="000000"/>
                </a:solidFill>
                <a:round/>
                <a:headEnd/>
                <a:tailEnd/>
              </a:ln>
            </p:spPr>
            <p:txBody>
              <a:bodyPr/>
              <a:lstStyle/>
              <a:p>
                <a:endParaRPr lang="zh-CN" altLang="en-US"/>
              </a:p>
            </p:txBody>
          </p:sp>
          <p:sp>
            <p:nvSpPr>
              <p:cNvPr id="28686" name="Freeform 31"/>
              <p:cNvSpPr>
                <a:spLocks/>
              </p:cNvSpPr>
              <p:nvPr/>
            </p:nvSpPr>
            <p:spPr bwMode="auto">
              <a:xfrm>
                <a:off x="2701" y="7571"/>
                <a:ext cx="1635" cy="930"/>
              </a:xfrm>
              <a:custGeom>
                <a:avLst/>
                <a:gdLst>
                  <a:gd name="T0" fmla="*/ 0 w 1635"/>
                  <a:gd name="T1" fmla="*/ 267 h 930"/>
                  <a:gd name="T2" fmla="*/ 1635 w 1635"/>
                  <a:gd name="T3" fmla="*/ 930 h 930"/>
                  <a:gd name="T4" fmla="*/ 863 w 1635"/>
                  <a:gd name="T5" fmla="*/ 0 h 930"/>
                  <a:gd name="T6" fmla="*/ 0 w 1635"/>
                  <a:gd name="T7" fmla="*/ 267 h 930"/>
                  <a:gd name="T8" fmla="*/ 0 60000 65536"/>
                  <a:gd name="T9" fmla="*/ 0 60000 65536"/>
                  <a:gd name="T10" fmla="*/ 0 60000 65536"/>
                  <a:gd name="T11" fmla="*/ 0 60000 65536"/>
                  <a:gd name="T12" fmla="*/ 0 w 1635"/>
                  <a:gd name="T13" fmla="*/ 0 h 930"/>
                  <a:gd name="T14" fmla="*/ 1635 w 1635"/>
                  <a:gd name="T15" fmla="*/ 930 h 930"/>
                </a:gdLst>
                <a:ahLst/>
                <a:cxnLst>
                  <a:cxn ang="T8">
                    <a:pos x="T0" y="T1"/>
                  </a:cxn>
                  <a:cxn ang="T9">
                    <a:pos x="T2" y="T3"/>
                  </a:cxn>
                  <a:cxn ang="T10">
                    <a:pos x="T4" y="T5"/>
                  </a:cxn>
                  <a:cxn ang="T11">
                    <a:pos x="T6" y="T7"/>
                  </a:cxn>
                </a:cxnLst>
                <a:rect l="T12" t="T13" r="T14" b="T15"/>
                <a:pathLst>
                  <a:path w="1635" h="930">
                    <a:moveTo>
                      <a:pt x="0" y="267"/>
                    </a:moveTo>
                    <a:lnTo>
                      <a:pt x="1635" y="930"/>
                    </a:lnTo>
                    <a:lnTo>
                      <a:pt x="863" y="0"/>
                    </a:lnTo>
                    <a:lnTo>
                      <a:pt x="0" y="267"/>
                    </a:lnTo>
                    <a:close/>
                  </a:path>
                </a:pathLst>
              </a:custGeom>
              <a:solidFill>
                <a:srgbClr val="808080"/>
              </a:solidFill>
              <a:ln w="9525">
                <a:solidFill>
                  <a:srgbClr val="000000"/>
                </a:solidFill>
                <a:round/>
                <a:headEnd/>
                <a:tailEnd/>
              </a:ln>
            </p:spPr>
            <p:txBody>
              <a:bodyPr/>
              <a:lstStyle/>
              <a:p>
                <a:endParaRPr lang="zh-CN" altLang="en-US"/>
              </a:p>
            </p:txBody>
          </p:sp>
          <p:sp>
            <p:nvSpPr>
              <p:cNvPr id="28687" name="Line 32"/>
              <p:cNvSpPr>
                <a:spLocks noChangeShapeType="1"/>
              </p:cNvSpPr>
              <p:nvPr/>
            </p:nvSpPr>
            <p:spPr bwMode="auto">
              <a:xfrm flipV="1">
                <a:off x="3600" y="7035"/>
                <a:ext cx="705" cy="993"/>
              </a:xfrm>
              <a:prstGeom prst="line">
                <a:avLst/>
              </a:prstGeom>
              <a:noFill/>
              <a:ln w="9525">
                <a:solidFill>
                  <a:srgbClr val="000000"/>
                </a:solidFill>
                <a:round/>
                <a:headEnd/>
                <a:tailEnd type="triangle" w="med" len="med"/>
              </a:ln>
            </p:spPr>
            <p:txBody>
              <a:bodyPr/>
              <a:lstStyle/>
              <a:p>
                <a:endParaRPr lang="zh-CN" altLang="en-US"/>
              </a:p>
            </p:txBody>
          </p:sp>
          <p:sp>
            <p:nvSpPr>
              <p:cNvPr id="28688" name="Line 33"/>
              <p:cNvSpPr>
                <a:spLocks noChangeShapeType="1"/>
              </p:cNvSpPr>
              <p:nvPr/>
            </p:nvSpPr>
            <p:spPr bwMode="auto">
              <a:xfrm>
                <a:off x="3608" y="8034"/>
                <a:ext cx="720" cy="177"/>
              </a:xfrm>
              <a:prstGeom prst="line">
                <a:avLst/>
              </a:prstGeom>
              <a:noFill/>
              <a:ln w="9525">
                <a:solidFill>
                  <a:srgbClr val="000000"/>
                </a:solidFill>
                <a:round/>
                <a:headEnd/>
                <a:tailEnd type="triangle" w="med" len="med"/>
              </a:ln>
            </p:spPr>
            <p:txBody>
              <a:bodyPr/>
              <a:lstStyle/>
              <a:p>
                <a:endParaRPr lang="zh-CN" altLang="en-US"/>
              </a:p>
            </p:txBody>
          </p:sp>
          <p:sp>
            <p:nvSpPr>
              <p:cNvPr id="28689" name="Text Box 34"/>
              <p:cNvSpPr txBox="1">
                <a:spLocks noChangeArrowheads="1"/>
              </p:cNvSpPr>
              <p:nvPr/>
            </p:nvSpPr>
            <p:spPr bwMode="auto">
              <a:xfrm>
                <a:off x="4937" y="8241"/>
                <a:ext cx="179" cy="266"/>
              </a:xfrm>
              <a:prstGeom prst="rect">
                <a:avLst/>
              </a:prstGeom>
              <a:noFill/>
              <a:ln w="9525">
                <a:noFill/>
                <a:miter lim="800000"/>
                <a:headEnd/>
                <a:tailEnd/>
              </a:ln>
            </p:spPr>
            <p:txBody>
              <a:bodyPr lIns="0" tIns="0" rIns="0" bIns="0"/>
              <a:lstStyle/>
              <a:p>
                <a:pPr algn="just"/>
                <a:r>
                  <a:rPr lang="en-US" altLang="zh-CN" sz="2000">
                    <a:latin typeface="Times New Roman" pitchFamily="18" charset="0"/>
                  </a:rPr>
                  <a:t>X</a:t>
                </a:r>
                <a:endParaRPr lang="en-US" altLang="zh-CN" sz="2000"/>
              </a:p>
            </p:txBody>
          </p:sp>
          <p:sp>
            <p:nvSpPr>
              <p:cNvPr id="28690" name="Text Box 35"/>
              <p:cNvSpPr txBox="1">
                <a:spLocks noChangeArrowheads="1"/>
              </p:cNvSpPr>
              <p:nvPr/>
            </p:nvSpPr>
            <p:spPr bwMode="auto">
              <a:xfrm>
                <a:off x="1765" y="8948"/>
                <a:ext cx="179" cy="266"/>
              </a:xfrm>
              <a:prstGeom prst="rect">
                <a:avLst/>
              </a:prstGeom>
              <a:noFill/>
              <a:ln w="9525">
                <a:noFill/>
                <a:miter lim="800000"/>
                <a:headEnd/>
                <a:tailEnd/>
              </a:ln>
            </p:spPr>
            <p:txBody>
              <a:bodyPr lIns="0" tIns="0" rIns="0" bIns="0"/>
              <a:lstStyle/>
              <a:p>
                <a:pPr algn="just"/>
                <a:r>
                  <a:rPr lang="en-US" altLang="zh-CN" sz="2000">
                    <a:latin typeface="Times New Roman" pitchFamily="18" charset="0"/>
                  </a:rPr>
                  <a:t>Y</a:t>
                </a:r>
                <a:endParaRPr lang="en-US" altLang="zh-CN" sz="2000"/>
              </a:p>
            </p:txBody>
          </p:sp>
          <p:sp>
            <p:nvSpPr>
              <p:cNvPr id="28691" name="Text Box 36"/>
              <p:cNvSpPr txBox="1">
                <a:spLocks noChangeArrowheads="1"/>
              </p:cNvSpPr>
              <p:nvPr/>
            </p:nvSpPr>
            <p:spPr bwMode="auto">
              <a:xfrm>
                <a:off x="2967" y="6780"/>
                <a:ext cx="179" cy="239"/>
              </a:xfrm>
              <a:prstGeom prst="rect">
                <a:avLst/>
              </a:prstGeom>
              <a:noFill/>
              <a:ln w="9525">
                <a:noFill/>
                <a:miter lim="800000"/>
                <a:headEnd/>
                <a:tailEnd/>
              </a:ln>
            </p:spPr>
            <p:txBody>
              <a:bodyPr lIns="0" tIns="0" rIns="0" bIns="0"/>
              <a:lstStyle/>
              <a:p>
                <a:pPr algn="just"/>
                <a:r>
                  <a:rPr lang="en-US" altLang="zh-CN" sz="2000">
                    <a:latin typeface="Times New Roman" pitchFamily="18" charset="0"/>
                  </a:rPr>
                  <a:t>Z</a:t>
                </a:r>
                <a:endParaRPr lang="en-US" altLang="zh-CN" sz="2000"/>
              </a:p>
            </p:txBody>
          </p:sp>
          <p:sp>
            <p:nvSpPr>
              <p:cNvPr id="28692" name="Text Box 37"/>
              <p:cNvSpPr txBox="1">
                <a:spLocks noChangeArrowheads="1"/>
              </p:cNvSpPr>
              <p:nvPr/>
            </p:nvSpPr>
            <p:spPr bwMode="auto">
              <a:xfrm>
                <a:off x="4193" y="7740"/>
                <a:ext cx="809" cy="416"/>
              </a:xfrm>
              <a:prstGeom prst="rect">
                <a:avLst/>
              </a:prstGeom>
              <a:noFill/>
              <a:ln w="9525">
                <a:noFill/>
                <a:miter lim="800000"/>
                <a:headEnd/>
                <a:tailEnd/>
              </a:ln>
            </p:spPr>
            <p:txBody>
              <a:bodyPr lIns="0" tIns="0" rIns="0" bIns="0"/>
              <a:lstStyle/>
              <a:p>
                <a:pPr algn="just"/>
                <a:r>
                  <a:rPr lang="zh-CN" altLang="en-US" sz="2000">
                    <a:latin typeface="Times New Roman" pitchFamily="18" charset="0"/>
                    <a:ea typeface="隶书" pitchFamily="49" charset="-122"/>
                  </a:rPr>
                  <a:t>坡向角</a:t>
                </a:r>
                <a:endParaRPr lang="zh-CN" altLang="en-US" sz="2000">
                  <a:ea typeface="隶书" pitchFamily="49" charset="-122"/>
                </a:endParaRPr>
              </a:p>
            </p:txBody>
          </p:sp>
          <p:sp>
            <p:nvSpPr>
              <p:cNvPr id="28693" name="Line 38"/>
              <p:cNvSpPr>
                <a:spLocks noChangeShapeType="1"/>
              </p:cNvSpPr>
              <p:nvPr/>
            </p:nvSpPr>
            <p:spPr bwMode="auto">
              <a:xfrm flipV="1">
                <a:off x="3615" y="7410"/>
                <a:ext cx="840" cy="612"/>
              </a:xfrm>
              <a:prstGeom prst="line">
                <a:avLst/>
              </a:prstGeom>
              <a:noFill/>
              <a:ln w="9525">
                <a:solidFill>
                  <a:srgbClr val="000000"/>
                </a:solidFill>
                <a:round/>
                <a:headEnd/>
                <a:tailEnd type="triangle" w="med" len="med"/>
              </a:ln>
            </p:spPr>
            <p:txBody>
              <a:bodyPr/>
              <a:lstStyle/>
              <a:p>
                <a:endParaRPr lang="zh-CN" altLang="en-US"/>
              </a:p>
            </p:txBody>
          </p:sp>
          <p:sp>
            <p:nvSpPr>
              <p:cNvPr id="28694" name="Arc 39"/>
              <p:cNvSpPr>
                <a:spLocks/>
              </p:cNvSpPr>
              <p:nvPr/>
            </p:nvSpPr>
            <p:spPr bwMode="auto">
              <a:xfrm>
                <a:off x="3960" y="7721"/>
                <a:ext cx="179" cy="467"/>
              </a:xfrm>
              <a:custGeom>
                <a:avLst/>
                <a:gdLst>
                  <a:gd name="T0" fmla="*/ 0 w 21600"/>
                  <a:gd name="T1" fmla="*/ 0 h 24019"/>
                  <a:gd name="T2" fmla="*/ 0 w 21600"/>
                  <a:gd name="T3" fmla="*/ 0 h 24019"/>
                  <a:gd name="T4" fmla="*/ 0 w 21600"/>
                  <a:gd name="T5" fmla="*/ 0 h 24019"/>
                  <a:gd name="T6" fmla="*/ 0 60000 65536"/>
                  <a:gd name="T7" fmla="*/ 0 60000 65536"/>
                  <a:gd name="T8" fmla="*/ 0 60000 65536"/>
                  <a:gd name="T9" fmla="*/ 0 w 21600"/>
                  <a:gd name="T10" fmla="*/ 0 h 24019"/>
                  <a:gd name="T11" fmla="*/ 21600 w 21600"/>
                  <a:gd name="T12" fmla="*/ 24019 h 24019"/>
                </a:gdLst>
                <a:ahLst/>
                <a:cxnLst>
                  <a:cxn ang="T6">
                    <a:pos x="T0" y="T1"/>
                  </a:cxn>
                  <a:cxn ang="T7">
                    <a:pos x="T2" y="T3"/>
                  </a:cxn>
                  <a:cxn ang="T8">
                    <a:pos x="T4" y="T5"/>
                  </a:cxn>
                </a:cxnLst>
                <a:rect l="T9" t="T10" r="T11" b="T12"/>
                <a:pathLst>
                  <a:path w="21600" h="24019" fill="none" extrusionOk="0">
                    <a:moveTo>
                      <a:pt x="9415" y="0"/>
                    </a:moveTo>
                    <a:cubicBezTo>
                      <a:pt x="16867" y="3609"/>
                      <a:pt x="21600" y="11160"/>
                      <a:pt x="21600" y="19440"/>
                    </a:cubicBezTo>
                    <a:cubicBezTo>
                      <a:pt x="21600" y="20979"/>
                      <a:pt x="21435" y="22514"/>
                      <a:pt x="21109" y="24019"/>
                    </a:cubicBezTo>
                  </a:path>
                  <a:path w="21600" h="24019" stroke="0" extrusionOk="0">
                    <a:moveTo>
                      <a:pt x="9415" y="0"/>
                    </a:moveTo>
                    <a:cubicBezTo>
                      <a:pt x="16867" y="3609"/>
                      <a:pt x="21600" y="11160"/>
                      <a:pt x="21600" y="19440"/>
                    </a:cubicBezTo>
                    <a:cubicBezTo>
                      <a:pt x="21600" y="20979"/>
                      <a:pt x="21435" y="22514"/>
                      <a:pt x="21109" y="24019"/>
                    </a:cubicBezTo>
                    <a:lnTo>
                      <a:pt x="0" y="19440"/>
                    </a:lnTo>
                    <a:close/>
                  </a:path>
                </a:pathLst>
              </a:custGeom>
              <a:noFill/>
              <a:ln w="9525">
                <a:solidFill>
                  <a:srgbClr val="000000"/>
                </a:solidFill>
                <a:round/>
                <a:headEnd/>
                <a:tailEnd type="arrow" w="med" len="med"/>
              </a:ln>
            </p:spPr>
            <p:txBody>
              <a:bodyPr/>
              <a:lstStyle/>
              <a:p>
                <a:endParaRPr lang="zh-CN" altLang="en-US"/>
              </a:p>
            </p:txBody>
          </p:sp>
        </p:grpSp>
        <p:sp>
          <p:nvSpPr>
            <p:cNvPr id="28678" name="Rectangle 40"/>
            <p:cNvSpPr>
              <a:spLocks noChangeArrowheads="1"/>
            </p:cNvSpPr>
            <p:nvPr/>
          </p:nvSpPr>
          <p:spPr bwMode="auto">
            <a:xfrm>
              <a:off x="2757" y="3611"/>
              <a:ext cx="1633" cy="252"/>
            </a:xfrm>
            <a:prstGeom prst="rect">
              <a:avLst/>
            </a:prstGeom>
            <a:noFill/>
            <a:ln w="9525">
              <a:noFill/>
              <a:miter lim="800000"/>
              <a:headEnd/>
              <a:tailEnd/>
            </a:ln>
          </p:spPr>
          <p:txBody>
            <a:bodyPr>
              <a:spAutoFit/>
            </a:bodyPr>
            <a:lstStyle/>
            <a:p>
              <a:pPr algn="ctr">
                <a:spcBef>
                  <a:spcPct val="20000"/>
                </a:spcBef>
              </a:pPr>
              <a:r>
                <a:rPr lang="zh-CN" altLang="en-US" sz="2000" dirty="0" smtClean="0">
                  <a:latin typeface="隶书" pitchFamily="49" charset="-122"/>
                  <a:ea typeface="隶书" pitchFamily="49" charset="-122"/>
                </a:rPr>
                <a:t>坡向</a:t>
              </a:r>
              <a:r>
                <a:rPr lang="zh-CN" altLang="en-US" sz="2000" dirty="0">
                  <a:latin typeface="隶书" pitchFamily="49" charset="-122"/>
                  <a:ea typeface="隶书" pitchFamily="49" charset="-122"/>
                </a:rPr>
                <a:t>示意图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二、表面分析</a:t>
            </a:r>
            <a:endParaRPr lang="en-US" altLang="zh-CN" smtClean="0">
              <a:ea typeface="宋体" pitchFamily="2" charset="-122"/>
            </a:endParaRPr>
          </a:p>
        </p:txBody>
      </p:sp>
      <p:sp>
        <p:nvSpPr>
          <p:cNvPr id="29699" name="Rectangle 3"/>
          <p:cNvSpPr>
            <a:spLocks noGrp="1" noChangeArrowheads="1"/>
          </p:cNvSpPr>
          <p:nvPr>
            <p:ph sz="half" idx="4294967295"/>
          </p:nvPr>
        </p:nvSpPr>
        <p:spPr>
          <a:xfrm>
            <a:off x="0" y="1989138"/>
            <a:ext cx="4038600" cy="4137025"/>
          </a:xfrm>
          <a:prstGeom prst="rect">
            <a:avLst/>
          </a:prstGeom>
        </p:spPr>
        <p:txBody>
          <a:bodyPr/>
          <a:lstStyle/>
          <a:p>
            <a:pPr>
              <a:buFontTx/>
              <a:buNone/>
            </a:pPr>
            <a:r>
              <a:rPr lang="en-US" altLang="zh-CN" sz="2400" smtClean="0">
                <a:solidFill>
                  <a:srgbClr val="000000"/>
                </a:solidFill>
                <a:latin typeface="宋体" pitchFamily="2" charset="-122"/>
                <a:ea typeface="宋体" pitchFamily="2" charset="-122"/>
              </a:rPr>
              <a:t>ArcGIS</a:t>
            </a:r>
            <a:r>
              <a:rPr lang="zh-CN" altLang="en-US" sz="2400" smtClean="0">
                <a:solidFill>
                  <a:srgbClr val="000000"/>
                </a:solidFill>
                <a:latin typeface="宋体" pitchFamily="2" charset="-122"/>
                <a:ea typeface="宋体" pitchFamily="2" charset="-122"/>
              </a:rPr>
              <a:t>中坡向的计算：</a:t>
            </a:r>
          </a:p>
        </p:txBody>
      </p:sp>
      <p:grpSp>
        <p:nvGrpSpPr>
          <p:cNvPr id="2" name="Group 31"/>
          <p:cNvGrpSpPr>
            <a:grpSpLocks/>
          </p:cNvGrpSpPr>
          <p:nvPr/>
        </p:nvGrpSpPr>
        <p:grpSpPr bwMode="auto">
          <a:xfrm>
            <a:off x="4173538" y="2492375"/>
            <a:ext cx="4079875" cy="2916238"/>
            <a:chOff x="2848" y="1570"/>
            <a:chExt cx="2784" cy="1837"/>
          </a:xfrm>
        </p:grpSpPr>
        <p:pic>
          <p:nvPicPr>
            <p:cNvPr id="29704" name="Picture 26"/>
            <p:cNvPicPr>
              <a:picLocks noChangeAspect="1" noChangeArrowheads="1"/>
            </p:cNvPicPr>
            <p:nvPr/>
          </p:nvPicPr>
          <p:blipFill>
            <a:blip r:embed="rId2" cstate="print"/>
            <a:srcRect l="32555" t="51968" r="32664" b="24852"/>
            <a:stretch>
              <a:fillRect/>
            </a:stretch>
          </p:blipFill>
          <p:spPr bwMode="auto">
            <a:xfrm>
              <a:off x="2848" y="1570"/>
              <a:ext cx="2784" cy="1476"/>
            </a:xfrm>
            <a:prstGeom prst="rect">
              <a:avLst/>
            </a:prstGeom>
            <a:noFill/>
            <a:ln w="9525">
              <a:noFill/>
              <a:miter lim="800000"/>
              <a:headEnd/>
              <a:tailEnd/>
            </a:ln>
          </p:spPr>
        </p:pic>
        <p:sp>
          <p:nvSpPr>
            <p:cNvPr id="29705" name="Rectangle 28"/>
            <p:cNvSpPr>
              <a:spLocks noChangeArrowheads="1"/>
            </p:cNvSpPr>
            <p:nvPr/>
          </p:nvSpPr>
          <p:spPr bwMode="auto">
            <a:xfrm>
              <a:off x="3075" y="3157"/>
              <a:ext cx="2404" cy="250"/>
            </a:xfrm>
            <a:prstGeom prst="rect">
              <a:avLst/>
            </a:prstGeom>
            <a:noFill/>
            <a:ln w="9525">
              <a:noFill/>
              <a:miter lim="800000"/>
              <a:headEnd/>
              <a:tailEnd/>
            </a:ln>
          </p:spPr>
          <p:txBody>
            <a:bodyPr>
              <a:spAutoFit/>
            </a:bodyPr>
            <a:lstStyle/>
            <a:p>
              <a:pPr algn="ctr">
                <a:spcBef>
                  <a:spcPct val="20000"/>
                </a:spcBef>
              </a:pPr>
              <a:r>
                <a:rPr lang="zh-CN" altLang="en-US" sz="2000" dirty="0" smtClean="0">
                  <a:latin typeface="隶书" pitchFamily="49" charset="-122"/>
                  <a:ea typeface="隶书" pitchFamily="49" charset="-122"/>
                </a:rPr>
                <a:t>坡向</a:t>
              </a:r>
              <a:r>
                <a:rPr lang="zh-CN" altLang="en-US" sz="2000" dirty="0">
                  <a:latin typeface="隶书" pitchFamily="49" charset="-122"/>
                  <a:ea typeface="隶书" pitchFamily="49" charset="-122"/>
                </a:rPr>
                <a:t>计算操作对话框</a:t>
              </a:r>
            </a:p>
          </p:txBody>
        </p:sp>
      </p:grpSp>
      <p:grpSp>
        <p:nvGrpSpPr>
          <p:cNvPr id="3" name="Group 30"/>
          <p:cNvGrpSpPr>
            <a:grpSpLocks/>
          </p:cNvGrpSpPr>
          <p:nvPr/>
        </p:nvGrpSpPr>
        <p:grpSpPr bwMode="auto">
          <a:xfrm>
            <a:off x="849313" y="2276475"/>
            <a:ext cx="3151187" cy="3424238"/>
            <a:chOff x="580" y="1434"/>
            <a:chExt cx="2150" cy="2157"/>
          </a:xfrm>
        </p:grpSpPr>
        <p:pic>
          <p:nvPicPr>
            <p:cNvPr id="29702" name="Picture 23"/>
            <p:cNvPicPr>
              <a:picLocks noChangeAspect="1" noChangeArrowheads="1"/>
            </p:cNvPicPr>
            <p:nvPr/>
          </p:nvPicPr>
          <p:blipFill>
            <a:blip r:embed="rId3" cstate="print"/>
            <a:srcRect l="36098" t="29330" r="29121" b="36565"/>
            <a:stretch>
              <a:fillRect/>
            </a:stretch>
          </p:blipFill>
          <p:spPr bwMode="auto">
            <a:xfrm>
              <a:off x="580" y="1434"/>
              <a:ext cx="2086" cy="1744"/>
            </a:xfrm>
            <a:prstGeom prst="rect">
              <a:avLst/>
            </a:prstGeom>
            <a:noFill/>
            <a:ln w="9525">
              <a:noFill/>
              <a:miter lim="800000"/>
              <a:headEnd/>
              <a:tailEnd/>
            </a:ln>
          </p:spPr>
        </p:pic>
        <p:sp>
          <p:nvSpPr>
            <p:cNvPr id="29703" name="Rectangle 29"/>
            <p:cNvSpPr>
              <a:spLocks noChangeArrowheads="1"/>
            </p:cNvSpPr>
            <p:nvPr/>
          </p:nvSpPr>
          <p:spPr bwMode="auto">
            <a:xfrm>
              <a:off x="716" y="3339"/>
              <a:ext cx="2014" cy="252"/>
            </a:xfrm>
            <a:prstGeom prst="rect">
              <a:avLst/>
            </a:prstGeom>
            <a:noFill/>
            <a:ln w="9525">
              <a:noFill/>
              <a:miter lim="800000"/>
              <a:headEnd/>
              <a:tailEnd/>
            </a:ln>
          </p:spPr>
          <p:txBody>
            <a:bodyPr>
              <a:spAutoFit/>
            </a:bodyPr>
            <a:lstStyle/>
            <a:p>
              <a:pPr algn="ctr">
                <a:spcBef>
                  <a:spcPct val="20000"/>
                </a:spcBef>
              </a:pPr>
              <a:r>
                <a:rPr lang="zh-CN" altLang="en-US" sz="2000" dirty="0" smtClean="0">
                  <a:latin typeface="隶书" pitchFamily="49" charset="-122"/>
                  <a:ea typeface="隶书" pitchFamily="49" charset="-122"/>
                </a:rPr>
                <a:t>坡向</a:t>
              </a:r>
              <a:r>
                <a:rPr lang="zh-CN" altLang="en-US" sz="2000" dirty="0">
                  <a:latin typeface="隶书" pitchFamily="49" charset="-122"/>
                  <a:ea typeface="隶书" pitchFamily="49" charset="-122"/>
                </a:rPr>
                <a:t>计算按钮</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5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Scale>
                                      <p:cBhvr>
                                        <p:cTn id="15"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2"/>
                                        </p:tgtEl>
                                        <p:attrNameLst>
                                          <p:attrName>ppt_x</p:attrName>
                                          <p:attrName>ppt_y</p:attrName>
                                        </p:attrNameLst>
                                      </p:cBhvr>
                                    </p:animMotion>
                                    <p:animEffect transition="in" filter="fade">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二、表面分析</a:t>
            </a:r>
            <a:endParaRPr lang="en-US" altLang="zh-CN" smtClean="0">
              <a:ea typeface="宋体" pitchFamily="2" charset="-122"/>
            </a:endParaRPr>
          </a:p>
        </p:txBody>
      </p:sp>
      <p:sp>
        <p:nvSpPr>
          <p:cNvPr id="30723" name="Rectangle 3"/>
          <p:cNvSpPr>
            <a:spLocks noGrp="1" noChangeArrowheads="1"/>
          </p:cNvSpPr>
          <p:nvPr>
            <p:ph sz="half" idx="4294967295"/>
          </p:nvPr>
        </p:nvSpPr>
        <p:spPr>
          <a:xfrm>
            <a:off x="0" y="1712889"/>
            <a:ext cx="8551917" cy="4137025"/>
          </a:xfrm>
          <a:prstGeom prst="rect">
            <a:avLst/>
          </a:prstGeom>
        </p:spPr>
        <p:txBody>
          <a:bodyPr/>
          <a:lstStyle/>
          <a:p>
            <a:pPr>
              <a:lnSpc>
                <a:spcPct val="70000"/>
              </a:lnSpc>
              <a:buFontTx/>
              <a:buNone/>
            </a:pPr>
            <a:r>
              <a:rPr lang="zh-CN" altLang="en-US" dirty="0" smtClean="0">
                <a:solidFill>
                  <a:srgbClr val="000000"/>
                </a:solidFill>
                <a:latin typeface="宋体" pitchFamily="2" charset="-122"/>
                <a:ea typeface="宋体" pitchFamily="2" charset="-122"/>
              </a:rPr>
              <a:t>３</a:t>
            </a:r>
            <a:r>
              <a:rPr lang="en-US" altLang="zh-CN" dirty="0" smtClean="0">
                <a:solidFill>
                  <a:srgbClr val="000000"/>
                </a:solidFill>
                <a:latin typeface="宋体" pitchFamily="2" charset="-122"/>
                <a:ea typeface="宋体" pitchFamily="2" charset="-122"/>
              </a:rPr>
              <a:t>.</a:t>
            </a:r>
            <a:r>
              <a:rPr lang="zh-CN" altLang="en-US" dirty="0" smtClean="0">
                <a:solidFill>
                  <a:srgbClr val="000000"/>
                </a:solidFill>
                <a:latin typeface="宋体" pitchFamily="2" charset="-122"/>
                <a:ea typeface="宋体" pitchFamily="2" charset="-122"/>
              </a:rPr>
              <a:t>可视性分析</a:t>
            </a:r>
            <a:endParaRPr lang="en-US" altLang="zh-CN" dirty="0" smtClean="0">
              <a:solidFill>
                <a:srgbClr val="000000"/>
              </a:solidFill>
              <a:latin typeface="宋体" pitchFamily="2" charset="-122"/>
              <a:ea typeface="宋体" pitchFamily="2" charset="-122"/>
            </a:endParaRPr>
          </a:p>
          <a:p>
            <a:pPr>
              <a:lnSpc>
                <a:spcPct val="70000"/>
              </a:lnSpc>
              <a:buFontTx/>
              <a:buNone/>
            </a:pPr>
            <a:r>
              <a:rPr lang="zh-CN" altLang="en-US" sz="2400" b="0" dirty="0" smtClean="0">
                <a:solidFill>
                  <a:srgbClr val="000000"/>
                </a:solidFill>
                <a:latin typeface="宋体" pitchFamily="2" charset="-122"/>
                <a:ea typeface="宋体" pitchFamily="2" charset="-122"/>
              </a:rPr>
              <a:t>（</a:t>
            </a:r>
            <a:r>
              <a:rPr lang="en-US" altLang="zh-CN" sz="2400" b="0" dirty="0" smtClean="0">
                <a:solidFill>
                  <a:srgbClr val="000000"/>
                </a:solidFill>
                <a:latin typeface="宋体" pitchFamily="2" charset="-122"/>
                <a:ea typeface="宋体" pitchFamily="2" charset="-122"/>
              </a:rPr>
              <a:t>1</a:t>
            </a:r>
            <a:r>
              <a:rPr lang="zh-CN" altLang="en-US" sz="2400" b="0" dirty="0" smtClean="0">
                <a:solidFill>
                  <a:srgbClr val="000000"/>
                </a:solidFill>
                <a:latin typeface="宋体" pitchFamily="2" charset="-122"/>
                <a:ea typeface="宋体" pitchFamily="2" charset="-122"/>
              </a:rPr>
              <a:t>） </a:t>
            </a:r>
            <a:r>
              <a:rPr lang="zh-CN" altLang="en-US" sz="2400" dirty="0" smtClean="0">
                <a:solidFill>
                  <a:srgbClr val="000000"/>
                </a:solidFill>
                <a:latin typeface="宋体" pitchFamily="2" charset="-122"/>
                <a:ea typeface="宋体" pitchFamily="2" charset="-122"/>
              </a:rPr>
              <a:t>视线瞄准线</a:t>
            </a:r>
          </a:p>
          <a:p>
            <a:pPr>
              <a:lnSpc>
                <a:spcPct val="70000"/>
              </a:lnSpc>
              <a:buFontTx/>
              <a:buNone/>
            </a:pPr>
            <a:r>
              <a:rPr lang="zh-CN" altLang="en-US" sz="2400" dirty="0" smtClean="0">
                <a:solidFill>
                  <a:srgbClr val="000000"/>
                </a:solidFill>
                <a:latin typeface="宋体" pitchFamily="2" charset="-122"/>
                <a:ea typeface="宋体" pitchFamily="2" charset="-122"/>
              </a:rPr>
              <a:t>　　　视线瞄准线是表面上两点间的一条直线，用来表示观察者从其所处位置观察表面时，沿直线的表面是可见的还是遮挡的 </a:t>
            </a:r>
          </a:p>
        </p:txBody>
      </p:sp>
      <p:grpSp>
        <p:nvGrpSpPr>
          <p:cNvPr id="2" name="Group 25"/>
          <p:cNvGrpSpPr>
            <a:grpSpLocks/>
          </p:cNvGrpSpPr>
          <p:nvPr/>
        </p:nvGrpSpPr>
        <p:grpSpPr bwMode="auto">
          <a:xfrm>
            <a:off x="4238625" y="3429000"/>
            <a:ext cx="4146550" cy="3114675"/>
            <a:chOff x="2893" y="2160"/>
            <a:chExt cx="2829" cy="1962"/>
          </a:xfrm>
        </p:grpSpPr>
        <p:grpSp>
          <p:nvGrpSpPr>
            <p:cNvPr id="3" name="Group 4"/>
            <p:cNvGrpSpPr>
              <a:grpSpLocks/>
            </p:cNvGrpSpPr>
            <p:nvPr/>
          </p:nvGrpSpPr>
          <p:grpSpPr bwMode="auto">
            <a:xfrm>
              <a:off x="2893" y="2160"/>
              <a:ext cx="2766" cy="1721"/>
              <a:chOff x="716" y="2341"/>
              <a:chExt cx="4626" cy="1169"/>
            </a:xfrm>
          </p:grpSpPr>
          <p:grpSp>
            <p:nvGrpSpPr>
              <p:cNvPr id="4" name="Group 5"/>
              <p:cNvGrpSpPr>
                <a:grpSpLocks/>
              </p:cNvGrpSpPr>
              <p:nvPr/>
            </p:nvGrpSpPr>
            <p:grpSpPr bwMode="auto">
              <a:xfrm>
                <a:off x="716" y="2797"/>
                <a:ext cx="4626" cy="713"/>
                <a:chOff x="3237" y="8304"/>
                <a:chExt cx="4114" cy="634"/>
              </a:xfrm>
            </p:grpSpPr>
            <p:grpSp>
              <p:nvGrpSpPr>
                <p:cNvPr id="5" name="Group 6"/>
                <p:cNvGrpSpPr>
                  <a:grpSpLocks/>
                </p:cNvGrpSpPr>
                <p:nvPr/>
              </p:nvGrpSpPr>
              <p:grpSpPr bwMode="auto">
                <a:xfrm>
                  <a:off x="3237" y="8304"/>
                  <a:ext cx="4114" cy="634"/>
                  <a:chOff x="1962" y="8213"/>
                  <a:chExt cx="4114" cy="634"/>
                </a:xfrm>
              </p:grpSpPr>
              <p:sp>
                <p:nvSpPr>
                  <p:cNvPr id="30742" name="Text Box 7"/>
                  <p:cNvSpPr txBox="1">
                    <a:spLocks noChangeArrowheads="1"/>
                  </p:cNvSpPr>
                  <p:nvPr/>
                </p:nvSpPr>
                <p:spPr bwMode="auto">
                  <a:xfrm>
                    <a:off x="5889" y="8576"/>
                    <a:ext cx="187" cy="271"/>
                  </a:xfrm>
                  <a:prstGeom prst="rect">
                    <a:avLst/>
                  </a:prstGeom>
                  <a:solidFill>
                    <a:srgbClr val="FFFFFF"/>
                  </a:solidFill>
                  <a:ln w="9525" algn="ctr">
                    <a:noFill/>
                    <a:miter lim="800000"/>
                    <a:headEnd/>
                    <a:tailEnd/>
                  </a:ln>
                </p:spPr>
                <p:txBody>
                  <a:bodyPr lIns="0" tIns="0" rIns="0" bIns="0"/>
                  <a:lstStyle/>
                  <a:p>
                    <a:pPr algn="just"/>
                    <a:r>
                      <a:rPr lang="en-US" altLang="zh-CN" sz="2800">
                        <a:latin typeface="Times New Roman" pitchFamily="18" charset="0"/>
                      </a:rPr>
                      <a:t>A</a:t>
                    </a:r>
                    <a:endParaRPr lang="en-US" altLang="zh-CN" sz="2800"/>
                  </a:p>
                </p:txBody>
              </p:sp>
              <p:sp>
                <p:nvSpPr>
                  <p:cNvPr id="30743" name="Text Box 8"/>
                  <p:cNvSpPr txBox="1">
                    <a:spLocks noChangeArrowheads="1"/>
                  </p:cNvSpPr>
                  <p:nvPr/>
                </p:nvSpPr>
                <p:spPr bwMode="auto">
                  <a:xfrm>
                    <a:off x="1962" y="8213"/>
                    <a:ext cx="187" cy="271"/>
                  </a:xfrm>
                  <a:prstGeom prst="rect">
                    <a:avLst/>
                  </a:prstGeom>
                  <a:solidFill>
                    <a:srgbClr val="FFFFFF"/>
                  </a:solidFill>
                  <a:ln w="9525" algn="ctr">
                    <a:noFill/>
                    <a:miter lim="800000"/>
                    <a:headEnd/>
                    <a:tailEnd/>
                  </a:ln>
                </p:spPr>
                <p:txBody>
                  <a:bodyPr lIns="0" tIns="0" rIns="0" bIns="0"/>
                  <a:lstStyle/>
                  <a:p>
                    <a:pPr algn="just"/>
                    <a:r>
                      <a:rPr lang="en-US" altLang="zh-CN" sz="2800">
                        <a:latin typeface="Times New Roman" pitchFamily="18" charset="0"/>
                      </a:rPr>
                      <a:t>B</a:t>
                    </a:r>
                    <a:endParaRPr lang="en-US" altLang="zh-CN" sz="2800"/>
                  </a:p>
                </p:txBody>
              </p:sp>
            </p:grpSp>
            <p:grpSp>
              <p:nvGrpSpPr>
                <p:cNvPr id="6" name="Group 9"/>
                <p:cNvGrpSpPr>
                  <a:grpSpLocks/>
                </p:cNvGrpSpPr>
                <p:nvPr/>
              </p:nvGrpSpPr>
              <p:grpSpPr bwMode="auto">
                <a:xfrm>
                  <a:off x="3357" y="8379"/>
                  <a:ext cx="3861" cy="549"/>
                  <a:chOff x="3357" y="8379"/>
                  <a:chExt cx="3861" cy="549"/>
                </a:xfrm>
              </p:grpSpPr>
              <p:sp>
                <p:nvSpPr>
                  <p:cNvPr id="30736" name="Line 10"/>
                  <p:cNvSpPr>
                    <a:spLocks noChangeShapeType="1"/>
                  </p:cNvSpPr>
                  <p:nvPr/>
                </p:nvSpPr>
                <p:spPr bwMode="auto">
                  <a:xfrm flipV="1">
                    <a:off x="7152" y="8640"/>
                    <a:ext cx="0" cy="288"/>
                  </a:xfrm>
                  <a:prstGeom prst="line">
                    <a:avLst/>
                  </a:prstGeom>
                  <a:noFill/>
                  <a:ln w="9525">
                    <a:solidFill>
                      <a:srgbClr val="000000"/>
                    </a:solidFill>
                    <a:round/>
                    <a:headEnd/>
                    <a:tailEnd/>
                  </a:ln>
                </p:spPr>
                <p:txBody>
                  <a:bodyPr/>
                  <a:lstStyle/>
                  <a:p>
                    <a:endParaRPr lang="zh-CN" altLang="en-US"/>
                  </a:p>
                </p:txBody>
              </p:sp>
              <p:grpSp>
                <p:nvGrpSpPr>
                  <p:cNvPr id="7" name="Group 11"/>
                  <p:cNvGrpSpPr>
                    <a:grpSpLocks/>
                  </p:cNvGrpSpPr>
                  <p:nvPr/>
                </p:nvGrpSpPr>
                <p:grpSpPr bwMode="auto">
                  <a:xfrm>
                    <a:off x="3357" y="8379"/>
                    <a:ext cx="3861" cy="549"/>
                    <a:chOff x="3357" y="8379"/>
                    <a:chExt cx="3861" cy="549"/>
                  </a:xfrm>
                </p:grpSpPr>
                <p:sp>
                  <p:nvSpPr>
                    <p:cNvPr id="30738" name="Freeform 12"/>
                    <p:cNvSpPr>
                      <a:spLocks/>
                    </p:cNvSpPr>
                    <p:nvPr/>
                  </p:nvSpPr>
                  <p:spPr bwMode="auto">
                    <a:xfrm>
                      <a:off x="3357" y="8434"/>
                      <a:ext cx="3780" cy="494"/>
                    </a:xfrm>
                    <a:custGeom>
                      <a:avLst/>
                      <a:gdLst>
                        <a:gd name="T0" fmla="*/ 3780 w 3780"/>
                        <a:gd name="T1" fmla="*/ 494 h 494"/>
                        <a:gd name="T2" fmla="*/ 3240 w 3780"/>
                        <a:gd name="T3" fmla="*/ 338 h 494"/>
                        <a:gd name="T4" fmla="*/ 2880 w 3780"/>
                        <a:gd name="T5" fmla="*/ 182 h 494"/>
                        <a:gd name="T6" fmla="*/ 2340 w 3780"/>
                        <a:gd name="T7" fmla="*/ 182 h 494"/>
                        <a:gd name="T8" fmla="*/ 1980 w 3780"/>
                        <a:gd name="T9" fmla="*/ 182 h 494"/>
                        <a:gd name="T10" fmla="*/ 1620 w 3780"/>
                        <a:gd name="T11" fmla="*/ 338 h 494"/>
                        <a:gd name="T12" fmla="*/ 1080 w 3780"/>
                        <a:gd name="T13" fmla="*/ 338 h 494"/>
                        <a:gd name="T14" fmla="*/ 900 w 3780"/>
                        <a:gd name="T15" fmla="*/ 182 h 494"/>
                        <a:gd name="T16" fmla="*/ 720 w 3780"/>
                        <a:gd name="T17" fmla="*/ 26 h 494"/>
                        <a:gd name="T18" fmla="*/ 360 w 3780"/>
                        <a:gd name="T19" fmla="*/ 26 h 494"/>
                        <a:gd name="T20" fmla="*/ 0 w 3780"/>
                        <a:gd name="T21" fmla="*/ 182 h 4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80"/>
                        <a:gd name="T34" fmla="*/ 0 h 494"/>
                        <a:gd name="T35" fmla="*/ 3780 w 3780"/>
                        <a:gd name="T36" fmla="*/ 494 h 4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80" h="494">
                          <a:moveTo>
                            <a:pt x="3780" y="494"/>
                          </a:moveTo>
                          <a:cubicBezTo>
                            <a:pt x="3585" y="442"/>
                            <a:pt x="3390" y="390"/>
                            <a:pt x="3240" y="338"/>
                          </a:cubicBezTo>
                          <a:cubicBezTo>
                            <a:pt x="3090" y="286"/>
                            <a:pt x="3030" y="208"/>
                            <a:pt x="2880" y="182"/>
                          </a:cubicBezTo>
                          <a:cubicBezTo>
                            <a:pt x="2730" y="156"/>
                            <a:pt x="2490" y="182"/>
                            <a:pt x="2340" y="182"/>
                          </a:cubicBezTo>
                          <a:cubicBezTo>
                            <a:pt x="2190" y="182"/>
                            <a:pt x="2100" y="156"/>
                            <a:pt x="1980" y="182"/>
                          </a:cubicBezTo>
                          <a:cubicBezTo>
                            <a:pt x="1860" y="208"/>
                            <a:pt x="1770" y="312"/>
                            <a:pt x="1620" y="338"/>
                          </a:cubicBezTo>
                          <a:cubicBezTo>
                            <a:pt x="1470" y="364"/>
                            <a:pt x="1200" y="364"/>
                            <a:pt x="1080" y="338"/>
                          </a:cubicBezTo>
                          <a:cubicBezTo>
                            <a:pt x="960" y="312"/>
                            <a:pt x="960" y="234"/>
                            <a:pt x="900" y="182"/>
                          </a:cubicBezTo>
                          <a:cubicBezTo>
                            <a:pt x="840" y="130"/>
                            <a:pt x="810" y="52"/>
                            <a:pt x="720" y="26"/>
                          </a:cubicBezTo>
                          <a:cubicBezTo>
                            <a:pt x="630" y="0"/>
                            <a:pt x="480" y="0"/>
                            <a:pt x="360" y="26"/>
                          </a:cubicBezTo>
                          <a:cubicBezTo>
                            <a:pt x="240" y="52"/>
                            <a:pt x="120" y="117"/>
                            <a:pt x="0" y="182"/>
                          </a:cubicBezTo>
                        </a:path>
                      </a:pathLst>
                    </a:custGeom>
                    <a:noFill/>
                    <a:ln w="9525">
                      <a:solidFill>
                        <a:srgbClr val="000000"/>
                      </a:solidFill>
                      <a:round/>
                      <a:headEnd/>
                      <a:tailEnd/>
                    </a:ln>
                  </p:spPr>
                  <p:txBody>
                    <a:bodyPr/>
                    <a:lstStyle/>
                    <a:p>
                      <a:endParaRPr lang="zh-CN" altLang="en-US"/>
                    </a:p>
                  </p:txBody>
                </p:sp>
                <p:sp>
                  <p:nvSpPr>
                    <p:cNvPr id="30739" name="Oval 13"/>
                    <p:cNvSpPr>
                      <a:spLocks noChangeArrowheads="1"/>
                    </p:cNvSpPr>
                    <p:nvPr/>
                  </p:nvSpPr>
                  <p:spPr bwMode="auto">
                    <a:xfrm>
                      <a:off x="3390" y="8379"/>
                      <a:ext cx="180" cy="180"/>
                    </a:xfrm>
                    <a:prstGeom prst="ellipse">
                      <a:avLst/>
                    </a:prstGeom>
                    <a:solidFill>
                      <a:srgbClr val="000000"/>
                    </a:solidFill>
                    <a:ln w="9525" algn="ctr">
                      <a:noFill/>
                      <a:round/>
                      <a:headEnd/>
                      <a:tailEnd/>
                    </a:ln>
                  </p:spPr>
                  <p:txBody>
                    <a:bodyPr/>
                    <a:lstStyle/>
                    <a:p>
                      <a:endParaRPr lang="zh-CN" altLang="en-US"/>
                    </a:p>
                  </p:txBody>
                </p:sp>
                <p:sp>
                  <p:nvSpPr>
                    <p:cNvPr id="30740" name="Oval 14"/>
                    <p:cNvSpPr>
                      <a:spLocks noChangeArrowheads="1"/>
                    </p:cNvSpPr>
                    <p:nvPr/>
                  </p:nvSpPr>
                  <p:spPr bwMode="auto">
                    <a:xfrm>
                      <a:off x="7038" y="8532"/>
                      <a:ext cx="180" cy="180"/>
                    </a:xfrm>
                    <a:prstGeom prst="ellipse">
                      <a:avLst/>
                    </a:prstGeom>
                    <a:solidFill>
                      <a:srgbClr val="000000"/>
                    </a:solidFill>
                    <a:ln w="9525" algn="ctr">
                      <a:noFill/>
                      <a:round/>
                      <a:headEnd/>
                      <a:tailEnd/>
                    </a:ln>
                  </p:spPr>
                  <p:txBody>
                    <a:bodyPr/>
                    <a:lstStyle/>
                    <a:p>
                      <a:endParaRPr lang="zh-CN" altLang="en-US"/>
                    </a:p>
                  </p:txBody>
                </p:sp>
                <p:sp>
                  <p:nvSpPr>
                    <p:cNvPr id="30741" name="Line 15"/>
                    <p:cNvSpPr>
                      <a:spLocks noChangeShapeType="1"/>
                    </p:cNvSpPr>
                    <p:nvPr/>
                  </p:nvSpPr>
                  <p:spPr bwMode="auto">
                    <a:xfrm flipH="1" flipV="1">
                      <a:off x="3495" y="8505"/>
                      <a:ext cx="3702" cy="111"/>
                    </a:xfrm>
                    <a:prstGeom prst="line">
                      <a:avLst/>
                    </a:prstGeom>
                    <a:noFill/>
                    <a:ln w="9525">
                      <a:solidFill>
                        <a:srgbClr val="000000"/>
                      </a:solidFill>
                      <a:round/>
                      <a:headEnd/>
                      <a:tailEnd/>
                    </a:ln>
                  </p:spPr>
                  <p:txBody>
                    <a:bodyPr/>
                    <a:lstStyle/>
                    <a:p>
                      <a:endParaRPr lang="zh-CN" altLang="en-US"/>
                    </a:p>
                  </p:txBody>
                </p:sp>
              </p:grpSp>
            </p:grpSp>
          </p:grpSp>
          <p:grpSp>
            <p:nvGrpSpPr>
              <p:cNvPr id="8" name="Group 16"/>
              <p:cNvGrpSpPr>
                <a:grpSpLocks/>
              </p:cNvGrpSpPr>
              <p:nvPr/>
            </p:nvGrpSpPr>
            <p:grpSpPr bwMode="auto">
              <a:xfrm>
                <a:off x="918" y="2341"/>
                <a:ext cx="4170" cy="0"/>
                <a:chOff x="2334" y="8304"/>
                <a:chExt cx="3708" cy="0"/>
              </a:xfrm>
            </p:grpSpPr>
            <p:sp>
              <p:nvSpPr>
                <p:cNvPr id="30732" name="Line 17"/>
                <p:cNvSpPr>
                  <a:spLocks noChangeShapeType="1"/>
                </p:cNvSpPr>
                <p:nvPr/>
              </p:nvSpPr>
              <p:spPr bwMode="auto">
                <a:xfrm>
                  <a:off x="2334" y="8304"/>
                  <a:ext cx="738" cy="0"/>
                </a:xfrm>
                <a:prstGeom prst="line">
                  <a:avLst/>
                </a:prstGeom>
                <a:noFill/>
                <a:ln w="38100">
                  <a:solidFill>
                    <a:srgbClr val="000000"/>
                  </a:solidFill>
                  <a:round/>
                  <a:headEnd/>
                  <a:tailEnd/>
                </a:ln>
              </p:spPr>
              <p:txBody>
                <a:bodyPr/>
                <a:lstStyle/>
                <a:p>
                  <a:endParaRPr lang="zh-CN" altLang="en-US"/>
                </a:p>
              </p:txBody>
            </p:sp>
            <p:sp>
              <p:nvSpPr>
                <p:cNvPr id="30733" name="Line 18"/>
                <p:cNvSpPr>
                  <a:spLocks noChangeShapeType="1"/>
                </p:cNvSpPr>
                <p:nvPr/>
              </p:nvSpPr>
              <p:spPr bwMode="auto">
                <a:xfrm>
                  <a:off x="3054" y="8304"/>
                  <a:ext cx="2988" cy="0"/>
                </a:xfrm>
                <a:prstGeom prst="line">
                  <a:avLst/>
                </a:prstGeom>
                <a:noFill/>
                <a:ln w="19050">
                  <a:solidFill>
                    <a:srgbClr val="000000"/>
                  </a:solidFill>
                  <a:round/>
                  <a:headEnd/>
                  <a:tailEnd/>
                </a:ln>
              </p:spPr>
              <p:txBody>
                <a:bodyPr/>
                <a:lstStyle/>
                <a:p>
                  <a:endParaRPr lang="zh-CN" altLang="en-US"/>
                </a:p>
              </p:txBody>
            </p:sp>
          </p:grpSp>
        </p:grpSp>
        <p:sp>
          <p:nvSpPr>
            <p:cNvPr id="30729" name="Rectangle 22"/>
            <p:cNvSpPr>
              <a:spLocks noChangeArrowheads="1"/>
            </p:cNvSpPr>
            <p:nvPr/>
          </p:nvSpPr>
          <p:spPr bwMode="auto">
            <a:xfrm>
              <a:off x="2925" y="3870"/>
              <a:ext cx="2797" cy="252"/>
            </a:xfrm>
            <a:prstGeom prst="rect">
              <a:avLst/>
            </a:prstGeom>
            <a:noFill/>
            <a:ln w="9525">
              <a:noFill/>
              <a:miter lim="800000"/>
              <a:headEnd/>
              <a:tailEnd/>
            </a:ln>
          </p:spPr>
          <p:txBody>
            <a:bodyPr>
              <a:spAutoFit/>
            </a:bodyPr>
            <a:lstStyle/>
            <a:p>
              <a:pPr>
                <a:spcBef>
                  <a:spcPct val="20000"/>
                </a:spcBef>
              </a:pPr>
              <a:r>
                <a:rPr lang="zh-CN" altLang="en-US" sz="2000" dirty="0" smtClean="0">
                  <a:latin typeface="隶书" pitchFamily="49" charset="-122"/>
                  <a:ea typeface="隶书" pitchFamily="49" charset="-122"/>
                </a:rPr>
                <a:t>可视</a:t>
              </a:r>
              <a:r>
                <a:rPr lang="zh-CN" altLang="en-US" sz="2000" dirty="0">
                  <a:latin typeface="隶书" pitchFamily="49" charset="-122"/>
                  <a:ea typeface="隶书" pitchFamily="49" charset="-122"/>
                </a:rPr>
                <a:t>性分析视线瞄准线</a:t>
              </a:r>
            </a:p>
          </p:txBody>
        </p:sp>
      </p:grpSp>
      <p:grpSp>
        <p:nvGrpSpPr>
          <p:cNvPr id="9" name="Group 24"/>
          <p:cNvGrpSpPr>
            <a:grpSpLocks/>
          </p:cNvGrpSpPr>
          <p:nvPr/>
        </p:nvGrpSpPr>
        <p:grpSpPr bwMode="auto">
          <a:xfrm>
            <a:off x="428625" y="3573463"/>
            <a:ext cx="3678238" cy="2487612"/>
            <a:chOff x="292" y="2251"/>
            <a:chExt cx="2511" cy="1567"/>
          </a:xfrm>
        </p:grpSpPr>
        <p:pic>
          <p:nvPicPr>
            <p:cNvPr id="30726" name="Picture 20"/>
            <p:cNvPicPr>
              <a:picLocks noChangeAspect="1" noChangeArrowheads="1"/>
            </p:cNvPicPr>
            <p:nvPr/>
          </p:nvPicPr>
          <p:blipFill>
            <a:blip r:embed="rId2" cstate="print"/>
            <a:srcRect l="35765" t="43553" r="38091" b="34941"/>
            <a:stretch>
              <a:fillRect/>
            </a:stretch>
          </p:blipFill>
          <p:spPr bwMode="auto">
            <a:xfrm>
              <a:off x="625" y="2251"/>
              <a:ext cx="2086" cy="1265"/>
            </a:xfrm>
            <a:prstGeom prst="rect">
              <a:avLst/>
            </a:prstGeom>
            <a:noFill/>
            <a:ln w="9525">
              <a:noFill/>
              <a:miter lim="800000"/>
              <a:headEnd/>
              <a:tailEnd/>
            </a:ln>
          </p:spPr>
        </p:pic>
        <p:sp>
          <p:nvSpPr>
            <p:cNvPr id="30727" name="Rectangle 23"/>
            <p:cNvSpPr>
              <a:spLocks noChangeArrowheads="1"/>
            </p:cNvSpPr>
            <p:nvPr/>
          </p:nvSpPr>
          <p:spPr bwMode="auto">
            <a:xfrm>
              <a:off x="292" y="3566"/>
              <a:ext cx="2511" cy="252"/>
            </a:xfrm>
            <a:prstGeom prst="rect">
              <a:avLst/>
            </a:prstGeom>
            <a:noFill/>
            <a:ln w="9525">
              <a:noFill/>
              <a:miter lim="800000"/>
              <a:headEnd/>
              <a:tailEnd/>
            </a:ln>
          </p:spPr>
          <p:txBody>
            <a:bodyPr>
              <a:spAutoFit/>
            </a:bodyPr>
            <a:lstStyle/>
            <a:p>
              <a:pPr>
                <a:spcBef>
                  <a:spcPct val="20000"/>
                </a:spcBef>
              </a:pPr>
              <a:r>
                <a:rPr lang="zh-CN" altLang="en-US" sz="2000" dirty="0" smtClean="0">
                  <a:latin typeface="隶书" pitchFamily="49" charset="-122"/>
                  <a:ea typeface="隶书" pitchFamily="49" charset="-122"/>
                </a:rPr>
                <a:t>可视</a:t>
              </a:r>
              <a:r>
                <a:rPr lang="zh-CN" altLang="en-US" sz="2000" dirty="0">
                  <a:latin typeface="隶书" pitchFamily="49" charset="-122"/>
                  <a:ea typeface="隶书" pitchFamily="49" charset="-122"/>
                </a:rPr>
                <a:t>性分析参数设置</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5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Scale>
                                      <p:cBhvr>
                                        <p:cTn id="15"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2"/>
                                        </p:tgtEl>
                                        <p:attrNameLst>
                                          <p:attrName>ppt_x</p:attrName>
                                          <p:attrName>ppt_y</p:attrName>
                                        </p:attrNameLst>
                                      </p:cBhvr>
                                    </p:animMotion>
                                    <p:animEffect transition="in" filter="fade">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二、表面分析</a:t>
            </a:r>
            <a:endParaRPr lang="en-US" altLang="zh-CN" smtClean="0">
              <a:ea typeface="宋体" pitchFamily="2" charset="-122"/>
            </a:endParaRPr>
          </a:p>
        </p:txBody>
      </p:sp>
      <p:sp>
        <p:nvSpPr>
          <p:cNvPr id="31747" name="Rectangle 3"/>
          <p:cNvSpPr>
            <a:spLocks noGrp="1" noChangeArrowheads="1"/>
          </p:cNvSpPr>
          <p:nvPr>
            <p:ph sz="half" idx="4294967295"/>
          </p:nvPr>
        </p:nvSpPr>
        <p:spPr>
          <a:xfrm>
            <a:off x="263465" y="1639863"/>
            <a:ext cx="8215425" cy="4137025"/>
          </a:xfrm>
          <a:prstGeom prst="rect">
            <a:avLst/>
          </a:prstGeom>
        </p:spPr>
        <p:txBody>
          <a:bodyPr/>
          <a:lstStyle/>
          <a:p>
            <a:pPr>
              <a:lnSpc>
                <a:spcPct val="80000"/>
              </a:lnSpc>
              <a:buFontTx/>
              <a:buNone/>
            </a:pPr>
            <a:r>
              <a:rPr lang="zh-CN" altLang="en-US" sz="2400" dirty="0" smtClean="0">
                <a:solidFill>
                  <a:srgbClr val="000000"/>
                </a:solidFill>
                <a:latin typeface="宋体" pitchFamily="2" charset="-122"/>
                <a:ea typeface="宋体" pitchFamily="2" charset="-122"/>
              </a:rPr>
              <a:t>（</a:t>
            </a:r>
            <a:r>
              <a:rPr lang="en-US" altLang="zh-CN" sz="2400" dirty="0" smtClean="0">
                <a:solidFill>
                  <a:srgbClr val="000000"/>
                </a:solidFill>
                <a:latin typeface="宋体" pitchFamily="2" charset="-122"/>
                <a:ea typeface="宋体" pitchFamily="2" charset="-122"/>
              </a:rPr>
              <a:t>2</a:t>
            </a:r>
            <a:r>
              <a:rPr lang="zh-CN" altLang="en-US" sz="2400" dirty="0" smtClean="0">
                <a:solidFill>
                  <a:srgbClr val="000000"/>
                </a:solidFill>
                <a:latin typeface="宋体" pitchFamily="2" charset="-122"/>
                <a:ea typeface="宋体" pitchFamily="2" charset="-122"/>
              </a:rPr>
              <a:t>）视场</a:t>
            </a:r>
          </a:p>
          <a:p>
            <a:pPr>
              <a:lnSpc>
                <a:spcPct val="80000"/>
              </a:lnSpc>
              <a:buFontTx/>
              <a:buNone/>
            </a:pPr>
            <a:r>
              <a:rPr lang="zh-CN" altLang="en-US" dirty="0" smtClean="0">
                <a:solidFill>
                  <a:srgbClr val="000000"/>
                </a:solidFill>
                <a:latin typeface="宋体" pitchFamily="2" charset="-122"/>
                <a:ea typeface="宋体" pitchFamily="2" charset="-122"/>
              </a:rPr>
              <a:t>　　</a:t>
            </a:r>
            <a:r>
              <a:rPr lang="zh-CN" altLang="en-US" sz="2400" dirty="0" smtClean="0">
                <a:solidFill>
                  <a:srgbClr val="000000"/>
                </a:solidFill>
                <a:latin typeface="宋体" pitchFamily="2" charset="-122"/>
                <a:ea typeface="宋体" pitchFamily="2" charset="-122"/>
              </a:rPr>
              <a:t>　视场指可以被一个或多个观察点看到的所有范围。具体到栅格数据来说，即所能看到的所有栅格单元。</a:t>
            </a:r>
          </a:p>
        </p:txBody>
      </p:sp>
      <p:grpSp>
        <p:nvGrpSpPr>
          <p:cNvPr id="2" name="Group 30"/>
          <p:cNvGrpSpPr>
            <a:grpSpLocks/>
          </p:cNvGrpSpPr>
          <p:nvPr/>
        </p:nvGrpSpPr>
        <p:grpSpPr bwMode="auto">
          <a:xfrm>
            <a:off x="1381125" y="3141664"/>
            <a:ext cx="6448425" cy="3106738"/>
            <a:chOff x="943" y="1979"/>
            <a:chExt cx="4400" cy="1957"/>
          </a:xfrm>
        </p:grpSpPr>
        <p:grpSp>
          <p:nvGrpSpPr>
            <p:cNvPr id="3" name="Group 22"/>
            <p:cNvGrpSpPr>
              <a:grpSpLocks/>
            </p:cNvGrpSpPr>
            <p:nvPr/>
          </p:nvGrpSpPr>
          <p:grpSpPr bwMode="auto">
            <a:xfrm>
              <a:off x="943" y="1979"/>
              <a:ext cx="4400" cy="1553"/>
              <a:chOff x="2340" y="4872"/>
              <a:chExt cx="6600" cy="2331"/>
            </a:xfrm>
          </p:grpSpPr>
          <p:grpSp>
            <p:nvGrpSpPr>
              <p:cNvPr id="4" name="Group 23"/>
              <p:cNvGrpSpPr>
                <a:grpSpLocks/>
              </p:cNvGrpSpPr>
              <p:nvPr/>
            </p:nvGrpSpPr>
            <p:grpSpPr bwMode="auto">
              <a:xfrm>
                <a:off x="2340" y="4872"/>
                <a:ext cx="3375" cy="2313"/>
                <a:chOff x="2340" y="4872"/>
                <a:chExt cx="3375" cy="2313"/>
              </a:xfrm>
            </p:grpSpPr>
            <p:pic>
              <p:nvPicPr>
                <p:cNvPr id="31755" name="Picture 24" descr="5"/>
                <p:cNvPicPr>
                  <a:picLocks noChangeAspect="1" noChangeArrowheads="1"/>
                </p:cNvPicPr>
                <p:nvPr/>
              </p:nvPicPr>
              <p:blipFill>
                <a:blip r:embed="rId2" cstate="print"/>
                <a:srcRect/>
                <a:stretch>
                  <a:fillRect/>
                </a:stretch>
              </p:blipFill>
              <p:spPr bwMode="auto">
                <a:xfrm>
                  <a:off x="2340" y="4872"/>
                  <a:ext cx="2280" cy="2265"/>
                </a:xfrm>
                <a:prstGeom prst="rect">
                  <a:avLst/>
                </a:prstGeom>
                <a:noFill/>
                <a:ln w="9525">
                  <a:noFill/>
                  <a:miter lim="800000"/>
                  <a:headEnd/>
                  <a:tailEnd/>
                </a:ln>
              </p:spPr>
            </p:pic>
            <p:pic>
              <p:nvPicPr>
                <p:cNvPr id="31756" name="Picture 25" descr="7"/>
                <p:cNvPicPr>
                  <a:picLocks noChangeAspect="1" noChangeArrowheads="1"/>
                </p:cNvPicPr>
                <p:nvPr/>
              </p:nvPicPr>
              <p:blipFill>
                <a:blip r:embed="rId3" cstate="print"/>
                <a:srcRect/>
                <a:stretch>
                  <a:fillRect/>
                </a:stretch>
              </p:blipFill>
              <p:spPr bwMode="auto">
                <a:xfrm>
                  <a:off x="4695" y="6465"/>
                  <a:ext cx="1020" cy="720"/>
                </a:xfrm>
                <a:prstGeom prst="rect">
                  <a:avLst/>
                </a:prstGeom>
                <a:noFill/>
                <a:ln w="9525">
                  <a:noFill/>
                  <a:miter lim="800000"/>
                  <a:headEnd/>
                  <a:tailEnd/>
                </a:ln>
              </p:spPr>
            </p:pic>
          </p:grpSp>
          <p:grpSp>
            <p:nvGrpSpPr>
              <p:cNvPr id="5" name="Group 26"/>
              <p:cNvGrpSpPr>
                <a:grpSpLocks/>
              </p:cNvGrpSpPr>
              <p:nvPr/>
            </p:nvGrpSpPr>
            <p:grpSpPr bwMode="auto">
              <a:xfrm>
                <a:off x="5760" y="4872"/>
                <a:ext cx="3180" cy="2331"/>
                <a:chOff x="5760" y="4872"/>
                <a:chExt cx="3180" cy="2331"/>
              </a:xfrm>
            </p:grpSpPr>
            <p:pic>
              <p:nvPicPr>
                <p:cNvPr id="31753" name="Picture 27" descr="6"/>
                <p:cNvPicPr>
                  <a:picLocks noChangeAspect="1" noChangeArrowheads="1"/>
                </p:cNvPicPr>
                <p:nvPr/>
              </p:nvPicPr>
              <p:blipFill>
                <a:blip r:embed="rId4" cstate="print"/>
                <a:srcRect/>
                <a:stretch>
                  <a:fillRect/>
                </a:stretch>
              </p:blipFill>
              <p:spPr bwMode="auto">
                <a:xfrm>
                  <a:off x="5760" y="4872"/>
                  <a:ext cx="2280" cy="2265"/>
                </a:xfrm>
                <a:prstGeom prst="rect">
                  <a:avLst/>
                </a:prstGeom>
                <a:noFill/>
                <a:ln w="9525">
                  <a:noFill/>
                  <a:miter lim="800000"/>
                  <a:headEnd/>
                  <a:tailEnd/>
                </a:ln>
              </p:spPr>
            </p:pic>
            <p:pic>
              <p:nvPicPr>
                <p:cNvPr id="31754" name="Picture 28" descr="8"/>
                <p:cNvPicPr>
                  <a:picLocks noChangeAspect="1" noChangeArrowheads="1"/>
                </p:cNvPicPr>
                <p:nvPr/>
              </p:nvPicPr>
              <p:blipFill>
                <a:blip r:embed="rId5" cstate="print"/>
                <a:srcRect/>
                <a:stretch>
                  <a:fillRect/>
                </a:stretch>
              </p:blipFill>
              <p:spPr bwMode="auto">
                <a:xfrm>
                  <a:off x="8085" y="6678"/>
                  <a:ext cx="855" cy="525"/>
                </a:xfrm>
                <a:prstGeom prst="rect">
                  <a:avLst/>
                </a:prstGeom>
                <a:noFill/>
                <a:ln w="9525">
                  <a:noFill/>
                  <a:miter lim="800000"/>
                  <a:headEnd/>
                  <a:tailEnd/>
                </a:ln>
              </p:spPr>
            </p:pic>
          </p:grpSp>
        </p:grpSp>
        <p:sp>
          <p:nvSpPr>
            <p:cNvPr id="31750" name="Text Box 29"/>
            <p:cNvSpPr txBox="1">
              <a:spLocks noChangeArrowheads="1"/>
            </p:cNvSpPr>
            <p:nvPr/>
          </p:nvSpPr>
          <p:spPr bwMode="auto">
            <a:xfrm>
              <a:off x="1560" y="3645"/>
              <a:ext cx="3080" cy="291"/>
            </a:xfrm>
            <a:prstGeom prst="rect">
              <a:avLst/>
            </a:prstGeom>
            <a:noFill/>
            <a:ln w="9525">
              <a:noFill/>
              <a:miter lim="800000"/>
              <a:headEnd/>
              <a:tailEnd/>
            </a:ln>
          </p:spPr>
          <p:txBody>
            <a:bodyPr>
              <a:spAutoFit/>
            </a:bodyPr>
            <a:lstStyle/>
            <a:p>
              <a:pPr algn="ctr">
                <a:spcBef>
                  <a:spcPct val="50000"/>
                </a:spcBef>
              </a:pPr>
              <a:r>
                <a:rPr lang="zh-CN" altLang="en-US" sz="2000" dirty="0" smtClean="0">
                  <a:latin typeface="隶书" pitchFamily="49" charset="-122"/>
                  <a:ea typeface="隶书" pitchFamily="49" charset="-122"/>
                </a:rPr>
                <a:t>栅格数据</a:t>
              </a:r>
              <a:r>
                <a:rPr lang="zh-CN" altLang="en-US" sz="2000" dirty="0">
                  <a:latin typeface="隶书" pitchFamily="49" charset="-122"/>
                  <a:ea typeface="隶书" pitchFamily="49" charset="-122"/>
                </a:rPr>
                <a:t>视场的显示结果</a:t>
              </a:r>
              <a:r>
                <a:rPr lang="zh-CN" altLang="en-US" b="1" dirty="0"/>
                <a:t>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二、表面分析</a:t>
            </a:r>
            <a:endParaRPr lang="en-US" altLang="zh-CN" smtClean="0">
              <a:ea typeface="宋体" pitchFamily="2" charset="-122"/>
            </a:endParaRPr>
          </a:p>
        </p:txBody>
      </p:sp>
      <p:sp>
        <p:nvSpPr>
          <p:cNvPr id="32771" name="Rectangle 3"/>
          <p:cNvSpPr>
            <a:spLocks noGrp="1" noChangeArrowheads="1"/>
          </p:cNvSpPr>
          <p:nvPr>
            <p:ph sz="half" idx="4294967295"/>
          </p:nvPr>
        </p:nvSpPr>
        <p:spPr>
          <a:xfrm>
            <a:off x="0" y="1989138"/>
            <a:ext cx="4038600" cy="4137025"/>
          </a:xfrm>
          <a:prstGeom prst="rect">
            <a:avLst/>
          </a:prstGeom>
        </p:spPr>
        <p:txBody>
          <a:bodyPr/>
          <a:lstStyle/>
          <a:p>
            <a:pPr>
              <a:lnSpc>
                <a:spcPct val="80000"/>
              </a:lnSpc>
              <a:buFontTx/>
              <a:buNone/>
            </a:pPr>
            <a:r>
              <a:rPr lang="zh-CN" altLang="en-US" sz="2400" smtClean="0">
                <a:solidFill>
                  <a:srgbClr val="000000"/>
                </a:solidFill>
                <a:latin typeface="宋体" pitchFamily="2" charset="-122"/>
                <a:ea typeface="宋体" pitchFamily="2" charset="-122"/>
              </a:rPr>
              <a:t>在</a:t>
            </a:r>
            <a:r>
              <a:rPr lang="en-US" altLang="zh-CN" sz="2400" smtClean="0">
                <a:solidFill>
                  <a:srgbClr val="000000"/>
                </a:solidFill>
                <a:latin typeface="宋体" pitchFamily="2" charset="-122"/>
                <a:ea typeface="宋体" pitchFamily="2" charset="-122"/>
              </a:rPr>
              <a:t>ArcGIS</a:t>
            </a:r>
            <a:r>
              <a:rPr lang="zh-CN" altLang="en-US" sz="2400" smtClean="0">
                <a:solidFill>
                  <a:srgbClr val="000000"/>
                </a:solidFill>
                <a:latin typeface="宋体" pitchFamily="2" charset="-122"/>
                <a:ea typeface="宋体" pitchFamily="2" charset="-122"/>
              </a:rPr>
              <a:t>中计算视场：</a:t>
            </a:r>
            <a:endParaRPr lang="en-US" altLang="zh-CN" sz="2400" smtClean="0">
              <a:solidFill>
                <a:srgbClr val="000000"/>
              </a:solidFill>
              <a:latin typeface="宋体" pitchFamily="2" charset="-122"/>
              <a:ea typeface="宋体" pitchFamily="2" charset="-122"/>
            </a:endParaRPr>
          </a:p>
          <a:p>
            <a:pPr>
              <a:lnSpc>
                <a:spcPct val="80000"/>
              </a:lnSpc>
              <a:buFontTx/>
              <a:buNone/>
            </a:pPr>
            <a:r>
              <a:rPr lang="zh-CN" altLang="en-US" sz="2400" smtClean="0">
                <a:ea typeface="宋体" pitchFamily="2" charset="-122"/>
              </a:rPr>
              <a:t>　　　</a:t>
            </a:r>
          </a:p>
        </p:txBody>
      </p:sp>
      <p:grpSp>
        <p:nvGrpSpPr>
          <p:cNvPr id="2" name="Group 21"/>
          <p:cNvGrpSpPr>
            <a:grpSpLocks/>
          </p:cNvGrpSpPr>
          <p:nvPr/>
        </p:nvGrpSpPr>
        <p:grpSpPr bwMode="auto">
          <a:xfrm>
            <a:off x="4535487" y="2552688"/>
            <a:ext cx="3792537" cy="3338513"/>
            <a:chOff x="3071" y="1344"/>
            <a:chExt cx="2588" cy="2103"/>
          </a:xfrm>
        </p:grpSpPr>
        <p:pic>
          <p:nvPicPr>
            <p:cNvPr id="32776" name="Picture 16"/>
            <p:cNvPicPr>
              <a:picLocks noChangeAspect="1" noChangeArrowheads="1"/>
            </p:cNvPicPr>
            <p:nvPr/>
          </p:nvPicPr>
          <p:blipFill>
            <a:blip r:embed="rId2" cstate="print"/>
            <a:srcRect l="28789" t="37352" r="36356" b="27165"/>
            <a:stretch>
              <a:fillRect/>
            </a:stretch>
          </p:blipFill>
          <p:spPr bwMode="auto">
            <a:xfrm>
              <a:off x="3165" y="1344"/>
              <a:ext cx="2281" cy="1704"/>
            </a:xfrm>
            <a:prstGeom prst="rect">
              <a:avLst/>
            </a:prstGeom>
            <a:noFill/>
            <a:ln w="9525">
              <a:noFill/>
              <a:miter lim="800000"/>
              <a:headEnd/>
              <a:tailEnd/>
            </a:ln>
          </p:spPr>
        </p:pic>
        <p:sp>
          <p:nvSpPr>
            <p:cNvPr id="32777" name="Rectangle 18"/>
            <p:cNvSpPr>
              <a:spLocks noChangeArrowheads="1"/>
            </p:cNvSpPr>
            <p:nvPr/>
          </p:nvSpPr>
          <p:spPr bwMode="auto">
            <a:xfrm>
              <a:off x="3071" y="3195"/>
              <a:ext cx="2588" cy="252"/>
            </a:xfrm>
            <a:prstGeom prst="rect">
              <a:avLst/>
            </a:prstGeom>
            <a:noFill/>
            <a:ln w="9525">
              <a:noFill/>
              <a:miter lim="800000"/>
              <a:headEnd/>
              <a:tailEnd/>
            </a:ln>
          </p:spPr>
          <p:txBody>
            <a:bodyPr>
              <a:spAutoFit/>
            </a:bodyPr>
            <a:lstStyle/>
            <a:p>
              <a:pPr algn="ctr">
                <a:spcBef>
                  <a:spcPct val="20000"/>
                </a:spcBef>
              </a:pPr>
              <a:r>
                <a:rPr lang="zh-CN" altLang="en-US" sz="2000" dirty="0" smtClean="0">
                  <a:latin typeface="隶书" pitchFamily="49" charset="-122"/>
                  <a:ea typeface="隶书" pitchFamily="49" charset="-122"/>
                </a:rPr>
                <a:t>视场</a:t>
              </a:r>
              <a:r>
                <a:rPr lang="zh-CN" altLang="en-US" sz="2000" dirty="0">
                  <a:latin typeface="隶书" pitchFamily="49" charset="-122"/>
                  <a:ea typeface="隶书" pitchFamily="49" charset="-122"/>
                </a:rPr>
                <a:t>计算操作对话框</a:t>
              </a:r>
            </a:p>
          </p:txBody>
        </p:sp>
      </p:grpSp>
      <p:grpSp>
        <p:nvGrpSpPr>
          <p:cNvPr id="3" name="Group 20"/>
          <p:cNvGrpSpPr>
            <a:grpSpLocks/>
          </p:cNvGrpSpPr>
          <p:nvPr/>
        </p:nvGrpSpPr>
        <p:grpSpPr bwMode="auto">
          <a:xfrm>
            <a:off x="993726" y="2589201"/>
            <a:ext cx="3343275" cy="3348038"/>
            <a:chOff x="671" y="1344"/>
            <a:chExt cx="2281" cy="2109"/>
          </a:xfrm>
        </p:grpSpPr>
        <p:pic>
          <p:nvPicPr>
            <p:cNvPr id="32774" name="Picture 13"/>
            <p:cNvPicPr>
              <a:picLocks noChangeAspect="1" noChangeArrowheads="1"/>
            </p:cNvPicPr>
            <p:nvPr/>
          </p:nvPicPr>
          <p:blipFill>
            <a:blip r:embed="rId3" cstate="print"/>
            <a:srcRect l="28716" t="20177" r="36467" b="45374"/>
            <a:stretch>
              <a:fillRect/>
            </a:stretch>
          </p:blipFill>
          <p:spPr bwMode="auto">
            <a:xfrm>
              <a:off x="671" y="1344"/>
              <a:ext cx="2281" cy="1701"/>
            </a:xfrm>
            <a:prstGeom prst="rect">
              <a:avLst/>
            </a:prstGeom>
            <a:noFill/>
            <a:ln w="9525">
              <a:noFill/>
              <a:miter lim="800000"/>
              <a:headEnd/>
              <a:tailEnd/>
            </a:ln>
          </p:spPr>
        </p:pic>
        <p:sp>
          <p:nvSpPr>
            <p:cNvPr id="32775" name="Rectangle 19"/>
            <p:cNvSpPr>
              <a:spLocks noChangeArrowheads="1"/>
            </p:cNvSpPr>
            <p:nvPr/>
          </p:nvSpPr>
          <p:spPr bwMode="auto">
            <a:xfrm>
              <a:off x="807" y="3203"/>
              <a:ext cx="1905" cy="250"/>
            </a:xfrm>
            <a:prstGeom prst="rect">
              <a:avLst/>
            </a:prstGeom>
            <a:noFill/>
            <a:ln w="9525">
              <a:noFill/>
              <a:miter lim="800000"/>
              <a:headEnd/>
              <a:tailEnd/>
            </a:ln>
          </p:spPr>
          <p:txBody>
            <a:bodyPr>
              <a:spAutoFit/>
            </a:bodyPr>
            <a:lstStyle/>
            <a:p>
              <a:pPr algn="ctr">
                <a:spcBef>
                  <a:spcPct val="20000"/>
                </a:spcBef>
              </a:pPr>
              <a:r>
                <a:rPr lang="zh-CN" altLang="en-US" sz="2000" dirty="0" smtClean="0">
                  <a:latin typeface="隶书" pitchFamily="49" charset="-122"/>
                  <a:ea typeface="隶书" pitchFamily="49" charset="-122"/>
                </a:rPr>
                <a:t>视场</a:t>
              </a:r>
              <a:r>
                <a:rPr lang="zh-CN" altLang="en-US" sz="2000" dirty="0">
                  <a:latin typeface="隶书" pitchFamily="49" charset="-122"/>
                  <a:ea typeface="隶书" pitchFamily="49" charset="-122"/>
                </a:rPr>
                <a:t>计算按钮</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5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Scale>
                                      <p:cBhvr>
                                        <p:cTn id="15"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2"/>
                                        </p:tgtEl>
                                        <p:attrNameLst>
                                          <p:attrName>ppt_x</p:attrName>
                                          <p:attrName>ppt_y</p:attrName>
                                        </p:attrNameLst>
                                      </p:cBhvr>
                                    </p:animMotion>
                                    <p:animEffect transition="in" filter="fade">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二、表面分析</a:t>
            </a:r>
            <a:endParaRPr lang="en-US" altLang="zh-CN" smtClean="0">
              <a:ea typeface="宋体" pitchFamily="2" charset="-122"/>
            </a:endParaRPr>
          </a:p>
        </p:txBody>
      </p:sp>
      <p:sp>
        <p:nvSpPr>
          <p:cNvPr id="33795" name="Rectangle 3"/>
          <p:cNvSpPr>
            <a:spLocks noGrp="1" noChangeArrowheads="1"/>
          </p:cNvSpPr>
          <p:nvPr>
            <p:ph sz="half" idx="4294967295"/>
          </p:nvPr>
        </p:nvSpPr>
        <p:spPr>
          <a:xfrm>
            <a:off x="373005" y="1457298"/>
            <a:ext cx="8178912" cy="4137025"/>
          </a:xfrm>
          <a:prstGeom prst="rect">
            <a:avLst/>
          </a:prstGeom>
        </p:spPr>
        <p:txBody>
          <a:bodyPr/>
          <a:lstStyle/>
          <a:p>
            <a:pPr>
              <a:buFontTx/>
              <a:buNone/>
            </a:pPr>
            <a:r>
              <a:rPr lang="zh-CN" altLang="en-US" sz="2400" dirty="0" smtClean="0">
                <a:solidFill>
                  <a:srgbClr val="000000"/>
                </a:solidFill>
                <a:latin typeface="宋体" pitchFamily="2" charset="-122"/>
                <a:ea typeface="宋体" pitchFamily="2" charset="-122"/>
              </a:rPr>
              <a:t>４</a:t>
            </a:r>
            <a:r>
              <a:rPr lang="en-US" altLang="zh-CN" sz="2400" dirty="0" smtClean="0">
                <a:solidFill>
                  <a:srgbClr val="000000"/>
                </a:solidFill>
                <a:latin typeface="宋体" pitchFamily="2" charset="-122"/>
                <a:ea typeface="宋体" pitchFamily="2" charset="-122"/>
              </a:rPr>
              <a:t>. </a:t>
            </a:r>
            <a:r>
              <a:rPr lang="zh-CN" altLang="en-US" sz="2400" dirty="0" smtClean="0">
                <a:solidFill>
                  <a:srgbClr val="000000"/>
                </a:solidFill>
                <a:latin typeface="宋体" pitchFamily="2" charset="-122"/>
                <a:ea typeface="宋体" pitchFamily="2" charset="-122"/>
              </a:rPr>
              <a:t>提取断面</a:t>
            </a:r>
          </a:p>
          <a:p>
            <a:pPr>
              <a:buFontTx/>
              <a:buNone/>
            </a:pPr>
            <a:r>
              <a:rPr lang="en-US" altLang="zh-CN" sz="2400" dirty="0" smtClean="0">
                <a:solidFill>
                  <a:srgbClr val="000000"/>
                </a:solidFill>
                <a:latin typeface="宋体" pitchFamily="2" charset="-122"/>
                <a:ea typeface="宋体" pitchFamily="2" charset="-122"/>
              </a:rPr>
              <a:t>   </a:t>
            </a:r>
            <a:r>
              <a:rPr lang="zh-CN" altLang="en-US" sz="2400" dirty="0" smtClean="0">
                <a:solidFill>
                  <a:srgbClr val="000000"/>
                </a:solidFill>
                <a:latin typeface="宋体" pitchFamily="2" charset="-122"/>
                <a:ea typeface="宋体" pitchFamily="2" charset="-122"/>
              </a:rPr>
              <a:t>（</a:t>
            </a:r>
            <a:r>
              <a:rPr lang="en-US" altLang="zh-CN" sz="2400" dirty="0" smtClean="0">
                <a:solidFill>
                  <a:srgbClr val="000000"/>
                </a:solidFill>
                <a:latin typeface="宋体" pitchFamily="2" charset="-122"/>
                <a:ea typeface="宋体" pitchFamily="2" charset="-122"/>
              </a:rPr>
              <a:t>1</a:t>
            </a:r>
            <a:r>
              <a:rPr lang="zh-CN" altLang="en-US" sz="2400" dirty="0" smtClean="0">
                <a:solidFill>
                  <a:srgbClr val="000000"/>
                </a:solidFill>
                <a:latin typeface="宋体" pitchFamily="2" charset="-122"/>
                <a:ea typeface="宋体" pitchFamily="2" charset="-122"/>
              </a:rPr>
              <a:t>）剖面图表示了沿表面上某条线前进时表面上高程变化的情况，即断面的情况。 </a:t>
            </a:r>
          </a:p>
        </p:txBody>
      </p:sp>
      <p:grpSp>
        <p:nvGrpSpPr>
          <p:cNvPr id="2" name="Group 14"/>
          <p:cNvGrpSpPr>
            <a:grpSpLocks/>
          </p:cNvGrpSpPr>
          <p:nvPr/>
        </p:nvGrpSpPr>
        <p:grpSpPr bwMode="auto">
          <a:xfrm>
            <a:off x="1000125" y="2924175"/>
            <a:ext cx="3040063" cy="3784600"/>
            <a:chOff x="682" y="1842"/>
            <a:chExt cx="2075" cy="2384"/>
          </a:xfrm>
        </p:grpSpPr>
        <p:pic>
          <p:nvPicPr>
            <p:cNvPr id="33800" name="Picture 11"/>
            <p:cNvPicPr>
              <a:picLocks noChangeAspect="1" noChangeArrowheads="1"/>
            </p:cNvPicPr>
            <p:nvPr/>
          </p:nvPicPr>
          <p:blipFill>
            <a:blip r:embed="rId2" cstate="print"/>
            <a:srcRect l="46815" t="22475" r="25797" b="16377"/>
            <a:stretch>
              <a:fillRect/>
            </a:stretch>
          </p:blipFill>
          <p:spPr bwMode="auto">
            <a:xfrm>
              <a:off x="1124" y="1842"/>
              <a:ext cx="1265" cy="2122"/>
            </a:xfrm>
            <a:prstGeom prst="rect">
              <a:avLst/>
            </a:prstGeom>
            <a:noFill/>
            <a:ln w="9525">
              <a:noFill/>
              <a:miter lim="800000"/>
              <a:headEnd/>
              <a:tailEnd/>
            </a:ln>
          </p:spPr>
        </p:pic>
        <p:sp>
          <p:nvSpPr>
            <p:cNvPr id="33801" name="Text Box 12"/>
            <p:cNvSpPr txBox="1">
              <a:spLocks noChangeArrowheads="1"/>
            </p:cNvSpPr>
            <p:nvPr/>
          </p:nvSpPr>
          <p:spPr bwMode="auto">
            <a:xfrm>
              <a:off x="682" y="3974"/>
              <a:ext cx="2075" cy="252"/>
            </a:xfrm>
            <a:prstGeom prst="rect">
              <a:avLst/>
            </a:prstGeom>
            <a:noFill/>
            <a:ln w="9525">
              <a:noFill/>
              <a:miter lim="800000"/>
              <a:headEnd/>
              <a:tailEnd/>
            </a:ln>
          </p:spPr>
          <p:txBody>
            <a:bodyPr>
              <a:spAutoFit/>
            </a:bodyPr>
            <a:lstStyle/>
            <a:p>
              <a:pPr algn="ctr">
                <a:spcBef>
                  <a:spcPct val="50000"/>
                </a:spcBef>
              </a:pPr>
              <a:r>
                <a:rPr lang="zh-CN" altLang="en-US" sz="2000" dirty="0" smtClean="0">
                  <a:latin typeface="隶书" pitchFamily="49" charset="-122"/>
                  <a:ea typeface="隶书" pitchFamily="49" charset="-122"/>
                </a:rPr>
                <a:t>实际</a:t>
              </a:r>
              <a:r>
                <a:rPr lang="zh-CN" altLang="en-US" sz="2000" dirty="0">
                  <a:latin typeface="隶书" pitchFamily="49" charset="-122"/>
                  <a:ea typeface="隶书" pitchFamily="49" charset="-122"/>
                </a:rPr>
                <a:t>地面的视线</a:t>
              </a:r>
            </a:p>
          </p:txBody>
        </p:sp>
      </p:grpSp>
      <p:grpSp>
        <p:nvGrpSpPr>
          <p:cNvPr id="3" name="Group 15"/>
          <p:cNvGrpSpPr>
            <a:grpSpLocks/>
          </p:cNvGrpSpPr>
          <p:nvPr/>
        </p:nvGrpSpPr>
        <p:grpSpPr bwMode="auto">
          <a:xfrm>
            <a:off x="4105275" y="2924175"/>
            <a:ext cx="4681538" cy="3784600"/>
            <a:chOff x="2802" y="1842"/>
            <a:chExt cx="3194" cy="2384"/>
          </a:xfrm>
        </p:grpSpPr>
        <p:pic>
          <p:nvPicPr>
            <p:cNvPr id="33798" name="Picture 9"/>
            <p:cNvPicPr>
              <a:picLocks noChangeAspect="1" noChangeArrowheads="1"/>
            </p:cNvPicPr>
            <p:nvPr/>
          </p:nvPicPr>
          <p:blipFill>
            <a:blip r:embed="rId3" cstate="print"/>
            <a:srcRect l="53149" t="32776" r="2879" b="23770"/>
            <a:stretch>
              <a:fillRect/>
            </a:stretch>
          </p:blipFill>
          <p:spPr bwMode="auto">
            <a:xfrm>
              <a:off x="2893" y="1842"/>
              <a:ext cx="2747" cy="2052"/>
            </a:xfrm>
            <a:prstGeom prst="rect">
              <a:avLst/>
            </a:prstGeom>
            <a:noFill/>
            <a:ln w="9525">
              <a:noFill/>
              <a:miter lim="800000"/>
              <a:headEnd/>
              <a:tailEnd/>
            </a:ln>
          </p:spPr>
        </p:pic>
        <p:sp>
          <p:nvSpPr>
            <p:cNvPr id="33799" name="Text Box 13"/>
            <p:cNvSpPr txBox="1">
              <a:spLocks noChangeArrowheads="1"/>
            </p:cNvSpPr>
            <p:nvPr/>
          </p:nvSpPr>
          <p:spPr bwMode="auto">
            <a:xfrm>
              <a:off x="2802" y="3974"/>
              <a:ext cx="3194" cy="252"/>
            </a:xfrm>
            <a:prstGeom prst="rect">
              <a:avLst/>
            </a:prstGeom>
            <a:noFill/>
            <a:ln w="9525">
              <a:noFill/>
              <a:miter lim="800000"/>
              <a:headEnd/>
              <a:tailEnd/>
            </a:ln>
          </p:spPr>
          <p:txBody>
            <a:bodyPr>
              <a:spAutoFit/>
            </a:bodyPr>
            <a:lstStyle/>
            <a:p>
              <a:pPr algn="ctr">
                <a:spcBef>
                  <a:spcPct val="50000"/>
                </a:spcBef>
              </a:pPr>
              <a:r>
                <a:rPr lang="zh-CN" altLang="en-US" sz="2000" dirty="0" smtClean="0">
                  <a:latin typeface="隶书" pitchFamily="49" charset="-122"/>
                  <a:ea typeface="隶书" pitchFamily="49" charset="-122"/>
                </a:rPr>
                <a:t>实际</a:t>
              </a:r>
              <a:r>
                <a:rPr lang="zh-CN" altLang="en-US" sz="2000" dirty="0">
                  <a:latin typeface="隶书" pitchFamily="49" charset="-122"/>
                  <a:ea typeface="隶书" pitchFamily="49" charset="-122"/>
                </a:rPr>
                <a:t>地面的视线对应的断面图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52"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Scale>
                                      <p:cBhvr>
                                        <p:cTn id="15"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3"/>
                                        </p:tgtEl>
                                        <p:attrNameLst>
                                          <p:attrName>ppt_x</p:attrName>
                                          <p:attrName>ppt_y</p:attrName>
                                        </p:attrNameLst>
                                      </p:cBhvr>
                                    </p:animMotion>
                                    <p:animEffect transition="in" filter="fade">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二、表面分析</a:t>
            </a:r>
            <a:endParaRPr lang="en-US" altLang="zh-CN" smtClean="0">
              <a:ea typeface="宋体" pitchFamily="2" charset="-122"/>
            </a:endParaRPr>
          </a:p>
        </p:txBody>
      </p:sp>
      <p:sp>
        <p:nvSpPr>
          <p:cNvPr id="34819" name="Rectangle 3"/>
          <p:cNvSpPr>
            <a:spLocks noGrp="1" noChangeArrowheads="1"/>
          </p:cNvSpPr>
          <p:nvPr>
            <p:ph sz="half" idx="4294967295"/>
          </p:nvPr>
        </p:nvSpPr>
        <p:spPr>
          <a:xfrm>
            <a:off x="336492" y="1493811"/>
            <a:ext cx="8032860" cy="4137025"/>
          </a:xfrm>
          <a:prstGeom prst="rect">
            <a:avLst/>
          </a:prstGeom>
        </p:spPr>
        <p:txBody>
          <a:bodyPr/>
          <a:lstStyle/>
          <a:p>
            <a:pPr>
              <a:buFontTx/>
              <a:buNone/>
            </a:pPr>
            <a:r>
              <a:rPr lang="zh-CN" altLang="en-US" sz="2400" dirty="0" smtClean="0">
                <a:solidFill>
                  <a:srgbClr val="000000"/>
                </a:solidFill>
                <a:ea typeface="宋体" pitchFamily="2" charset="-122"/>
              </a:rPr>
              <a:t>５</a:t>
            </a:r>
            <a:r>
              <a:rPr lang="en-US" altLang="zh-CN" sz="2400" dirty="0" smtClean="0">
                <a:solidFill>
                  <a:srgbClr val="000000"/>
                </a:solidFill>
                <a:ea typeface="宋体" pitchFamily="2" charset="-122"/>
              </a:rPr>
              <a:t>. </a:t>
            </a:r>
            <a:r>
              <a:rPr lang="zh-CN" altLang="en-US" sz="2400" dirty="0" smtClean="0">
                <a:solidFill>
                  <a:srgbClr val="000000"/>
                </a:solidFill>
                <a:ea typeface="宋体" pitchFamily="2" charset="-122"/>
              </a:rPr>
              <a:t>表面阴影</a:t>
            </a:r>
          </a:p>
          <a:p>
            <a:pPr>
              <a:buFontTx/>
              <a:buNone/>
            </a:pPr>
            <a:r>
              <a:rPr lang="zh-CN" altLang="en-US" sz="2400" dirty="0" smtClean="0">
                <a:solidFill>
                  <a:srgbClr val="000000"/>
                </a:solidFill>
                <a:ea typeface="宋体" pitchFamily="2" charset="-122"/>
              </a:rPr>
              <a:t>　　　表面阴影是根据假想的照明光源对高程栅格图的每个栅格单元计算照明值。计算过程中包括三个重要参数：太阳方位角、太阳高度角、表面灰度值。 </a:t>
            </a:r>
          </a:p>
        </p:txBody>
      </p:sp>
      <p:grpSp>
        <p:nvGrpSpPr>
          <p:cNvPr id="2" name="Group 24"/>
          <p:cNvGrpSpPr>
            <a:grpSpLocks/>
          </p:cNvGrpSpPr>
          <p:nvPr/>
        </p:nvGrpSpPr>
        <p:grpSpPr bwMode="auto">
          <a:xfrm>
            <a:off x="928688" y="3500438"/>
            <a:ext cx="3643312" cy="2849562"/>
            <a:chOff x="633" y="2205"/>
            <a:chExt cx="2487" cy="1795"/>
          </a:xfrm>
        </p:grpSpPr>
        <p:grpSp>
          <p:nvGrpSpPr>
            <p:cNvPr id="3" name="Group 8"/>
            <p:cNvGrpSpPr>
              <a:grpSpLocks/>
            </p:cNvGrpSpPr>
            <p:nvPr/>
          </p:nvGrpSpPr>
          <p:grpSpPr bwMode="auto">
            <a:xfrm>
              <a:off x="1079" y="2205"/>
              <a:ext cx="1860" cy="1295"/>
              <a:chOff x="2929" y="5244"/>
              <a:chExt cx="2979" cy="2076"/>
            </a:xfrm>
          </p:grpSpPr>
          <p:pic>
            <p:nvPicPr>
              <p:cNvPr id="34830" name="Picture 9"/>
              <p:cNvPicPr>
                <a:picLocks noChangeAspect="1" noChangeArrowheads="1"/>
              </p:cNvPicPr>
              <p:nvPr/>
            </p:nvPicPr>
            <p:blipFill>
              <a:blip r:embed="rId2" cstate="print"/>
              <a:srcRect/>
              <a:stretch>
                <a:fillRect/>
              </a:stretch>
            </p:blipFill>
            <p:spPr bwMode="auto">
              <a:xfrm>
                <a:off x="3431" y="5318"/>
                <a:ext cx="1955" cy="1938"/>
              </a:xfrm>
              <a:prstGeom prst="rect">
                <a:avLst/>
              </a:prstGeom>
              <a:noFill/>
              <a:ln w="9525">
                <a:noFill/>
                <a:miter lim="800000"/>
                <a:headEnd/>
                <a:tailEnd/>
              </a:ln>
            </p:spPr>
          </p:pic>
          <p:sp>
            <p:nvSpPr>
              <p:cNvPr id="34831" name="Text Box 10"/>
              <p:cNvSpPr txBox="1">
                <a:spLocks noChangeArrowheads="1"/>
              </p:cNvSpPr>
              <p:nvPr/>
            </p:nvSpPr>
            <p:spPr bwMode="auto">
              <a:xfrm>
                <a:off x="4153" y="7074"/>
                <a:ext cx="687" cy="246"/>
              </a:xfrm>
              <a:prstGeom prst="rect">
                <a:avLst/>
              </a:prstGeom>
              <a:solidFill>
                <a:srgbClr val="FFFFFF"/>
              </a:solidFill>
              <a:ln w="9525" algn="ctr">
                <a:noFill/>
                <a:miter lim="800000"/>
                <a:headEnd/>
                <a:tailEnd/>
              </a:ln>
            </p:spPr>
            <p:txBody>
              <a:bodyPr lIns="0" tIns="0" rIns="0" bIns="0"/>
              <a:lstStyle/>
              <a:p>
                <a:pPr algn="just"/>
                <a:r>
                  <a:rPr lang="en-US" altLang="zh-CN" sz="1200">
                    <a:latin typeface="Times New Roman" pitchFamily="18" charset="0"/>
                  </a:rPr>
                  <a:t>S</a:t>
                </a:r>
                <a:r>
                  <a:rPr lang="zh-CN" altLang="en-US" sz="1200">
                    <a:latin typeface="Times New Roman" pitchFamily="18" charset="0"/>
                  </a:rPr>
                  <a:t>（</a:t>
                </a:r>
                <a:r>
                  <a:rPr lang="en-US" altLang="zh-CN" sz="1200">
                    <a:latin typeface="Times New Roman" pitchFamily="18" charset="0"/>
                  </a:rPr>
                  <a:t>180</a:t>
                </a:r>
                <a:r>
                  <a:rPr lang="zh-CN" altLang="en-US" sz="1200">
                    <a:latin typeface="Times New Roman" pitchFamily="18" charset="0"/>
                  </a:rPr>
                  <a:t>）</a:t>
                </a:r>
                <a:endParaRPr lang="zh-CN" altLang="en-US" sz="1200"/>
              </a:p>
            </p:txBody>
          </p:sp>
          <p:sp>
            <p:nvSpPr>
              <p:cNvPr id="34832" name="Text Box 11"/>
              <p:cNvSpPr txBox="1">
                <a:spLocks noChangeArrowheads="1"/>
              </p:cNvSpPr>
              <p:nvPr/>
            </p:nvSpPr>
            <p:spPr bwMode="auto">
              <a:xfrm>
                <a:off x="4198" y="5244"/>
                <a:ext cx="687" cy="246"/>
              </a:xfrm>
              <a:prstGeom prst="rect">
                <a:avLst/>
              </a:prstGeom>
              <a:solidFill>
                <a:srgbClr val="FFFFFF"/>
              </a:solidFill>
              <a:ln w="9525" algn="ctr">
                <a:noFill/>
                <a:miter lim="800000"/>
                <a:headEnd/>
                <a:tailEnd/>
              </a:ln>
            </p:spPr>
            <p:txBody>
              <a:bodyPr lIns="0" tIns="0" rIns="0" bIns="0"/>
              <a:lstStyle/>
              <a:p>
                <a:pPr algn="just"/>
                <a:r>
                  <a:rPr lang="en-US" altLang="zh-CN" sz="1600">
                    <a:latin typeface="Times New Roman" pitchFamily="18" charset="0"/>
                  </a:rPr>
                  <a:t>N</a:t>
                </a:r>
                <a:r>
                  <a:rPr lang="zh-CN" altLang="en-US" sz="1600">
                    <a:latin typeface="Times New Roman" pitchFamily="18" charset="0"/>
                  </a:rPr>
                  <a:t>（</a:t>
                </a:r>
                <a:r>
                  <a:rPr lang="en-US" altLang="zh-CN" sz="1600">
                    <a:latin typeface="Times New Roman" pitchFamily="18" charset="0"/>
                  </a:rPr>
                  <a:t>0</a:t>
                </a:r>
                <a:r>
                  <a:rPr lang="zh-CN" altLang="en-US" sz="1600">
                    <a:latin typeface="Times New Roman" pitchFamily="18" charset="0"/>
                  </a:rPr>
                  <a:t>）</a:t>
                </a:r>
                <a:endParaRPr lang="zh-CN" altLang="en-US" sz="1600"/>
              </a:p>
            </p:txBody>
          </p:sp>
          <p:sp>
            <p:nvSpPr>
              <p:cNvPr id="34833" name="Text Box 12"/>
              <p:cNvSpPr txBox="1">
                <a:spLocks noChangeArrowheads="1"/>
              </p:cNvSpPr>
              <p:nvPr/>
            </p:nvSpPr>
            <p:spPr bwMode="auto">
              <a:xfrm>
                <a:off x="5221" y="6177"/>
                <a:ext cx="687" cy="246"/>
              </a:xfrm>
              <a:prstGeom prst="rect">
                <a:avLst/>
              </a:prstGeom>
              <a:solidFill>
                <a:srgbClr val="FFFFFF"/>
              </a:solidFill>
              <a:ln w="9525" algn="ctr">
                <a:noFill/>
                <a:miter lim="800000"/>
                <a:headEnd/>
                <a:tailEnd/>
              </a:ln>
            </p:spPr>
            <p:txBody>
              <a:bodyPr lIns="0" tIns="0" rIns="0" bIns="0"/>
              <a:lstStyle/>
              <a:p>
                <a:pPr algn="just"/>
                <a:r>
                  <a:rPr lang="en-US" altLang="zh-CN" sz="1400">
                    <a:latin typeface="Times New Roman" pitchFamily="18" charset="0"/>
                  </a:rPr>
                  <a:t>E</a:t>
                </a:r>
                <a:r>
                  <a:rPr lang="zh-CN" altLang="en-US" sz="1400">
                    <a:latin typeface="Times New Roman" pitchFamily="18" charset="0"/>
                  </a:rPr>
                  <a:t>（</a:t>
                </a:r>
                <a:r>
                  <a:rPr lang="en-US" altLang="zh-CN" sz="1400">
                    <a:latin typeface="Times New Roman" pitchFamily="18" charset="0"/>
                  </a:rPr>
                  <a:t>90</a:t>
                </a:r>
                <a:r>
                  <a:rPr lang="zh-CN" altLang="en-US" sz="1400">
                    <a:latin typeface="Times New Roman" pitchFamily="18" charset="0"/>
                  </a:rPr>
                  <a:t>）</a:t>
                </a:r>
                <a:endParaRPr lang="zh-CN" altLang="en-US" sz="1400"/>
              </a:p>
            </p:txBody>
          </p:sp>
          <p:sp>
            <p:nvSpPr>
              <p:cNvPr id="34834" name="Text Box 13"/>
              <p:cNvSpPr txBox="1">
                <a:spLocks noChangeArrowheads="1"/>
              </p:cNvSpPr>
              <p:nvPr/>
            </p:nvSpPr>
            <p:spPr bwMode="auto">
              <a:xfrm>
                <a:off x="2929" y="6159"/>
                <a:ext cx="687" cy="246"/>
              </a:xfrm>
              <a:prstGeom prst="rect">
                <a:avLst/>
              </a:prstGeom>
              <a:solidFill>
                <a:srgbClr val="FFFFFF"/>
              </a:solidFill>
              <a:ln w="9525" algn="ctr">
                <a:noFill/>
                <a:miter lim="800000"/>
                <a:headEnd/>
                <a:tailEnd/>
              </a:ln>
            </p:spPr>
            <p:txBody>
              <a:bodyPr lIns="0" tIns="0" rIns="0" bIns="0"/>
              <a:lstStyle/>
              <a:p>
                <a:pPr algn="just"/>
                <a:r>
                  <a:rPr lang="en-US" altLang="zh-CN" sz="1200">
                    <a:latin typeface="Times New Roman" pitchFamily="18" charset="0"/>
                  </a:rPr>
                  <a:t>W</a:t>
                </a:r>
                <a:r>
                  <a:rPr lang="zh-CN" altLang="en-US" sz="1200">
                    <a:latin typeface="Times New Roman" pitchFamily="18" charset="0"/>
                  </a:rPr>
                  <a:t>（</a:t>
                </a:r>
                <a:r>
                  <a:rPr lang="en-US" altLang="zh-CN" sz="1200">
                    <a:latin typeface="Times New Roman" pitchFamily="18" charset="0"/>
                  </a:rPr>
                  <a:t>270</a:t>
                </a:r>
                <a:r>
                  <a:rPr lang="zh-CN" altLang="en-US" sz="1200">
                    <a:latin typeface="Times New Roman" pitchFamily="18" charset="0"/>
                  </a:rPr>
                  <a:t>）</a:t>
                </a:r>
                <a:endParaRPr lang="zh-CN" altLang="en-US" sz="1200"/>
              </a:p>
            </p:txBody>
          </p:sp>
        </p:grpSp>
        <p:sp>
          <p:nvSpPr>
            <p:cNvPr id="34829" name="Text Box 22"/>
            <p:cNvSpPr txBox="1">
              <a:spLocks noChangeArrowheads="1"/>
            </p:cNvSpPr>
            <p:nvPr/>
          </p:nvSpPr>
          <p:spPr bwMode="auto">
            <a:xfrm>
              <a:off x="633" y="3748"/>
              <a:ext cx="2487" cy="252"/>
            </a:xfrm>
            <a:prstGeom prst="rect">
              <a:avLst/>
            </a:prstGeom>
            <a:noFill/>
            <a:ln w="9525">
              <a:noFill/>
              <a:miter lim="800000"/>
              <a:headEnd/>
              <a:tailEnd/>
            </a:ln>
          </p:spPr>
          <p:txBody>
            <a:bodyPr>
              <a:spAutoFit/>
            </a:bodyPr>
            <a:lstStyle/>
            <a:p>
              <a:pPr algn="ctr">
                <a:spcBef>
                  <a:spcPct val="50000"/>
                </a:spcBef>
              </a:pPr>
              <a:r>
                <a:rPr lang="zh-CN" altLang="en-US" sz="2000" dirty="0" smtClean="0">
                  <a:latin typeface="隶书" pitchFamily="49" charset="-122"/>
                  <a:ea typeface="隶书" pitchFamily="49" charset="-122"/>
                </a:rPr>
                <a:t>太阳</a:t>
              </a:r>
              <a:r>
                <a:rPr lang="zh-CN" altLang="en-US" sz="2000" dirty="0">
                  <a:latin typeface="隶书" pitchFamily="49" charset="-122"/>
                  <a:ea typeface="隶书" pitchFamily="49" charset="-122"/>
                </a:rPr>
                <a:t>方位角示意图</a:t>
              </a:r>
            </a:p>
          </p:txBody>
        </p:sp>
      </p:grpSp>
      <p:grpSp>
        <p:nvGrpSpPr>
          <p:cNvPr id="4" name="Group 25"/>
          <p:cNvGrpSpPr>
            <a:grpSpLocks/>
          </p:cNvGrpSpPr>
          <p:nvPr/>
        </p:nvGrpSpPr>
        <p:grpSpPr bwMode="auto">
          <a:xfrm>
            <a:off x="4643438" y="3429000"/>
            <a:ext cx="3584575" cy="2921000"/>
            <a:chOff x="3169" y="2160"/>
            <a:chExt cx="2446" cy="1840"/>
          </a:xfrm>
        </p:grpSpPr>
        <p:grpSp>
          <p:nvGrpSpPr>
            <p:cNvPr id="5" name="Group 17"/>
            <p:cNvGrpSpPr>
              <a:grpSpLocks/>
            </p:cNvGrpSpPr>
            <p:nvPr/>
          </p:nvGrpSpPr>
          <p:grpSpPr bwMode="auto">
            <a:xfrm>
              <a:off x="3664" y="2160"/>
              <a:ext cx="1588" cy="1371"/>
              <a:chOff x="7946" y="5332"/>
              <a:chExt cx="2013" cy="1739"/>
            </a:xfrm>
          </p:grpSpPr>
          <p:sp>
            <p:nvSpPr>
              <p:cNvPr id="34824" name="Arc 18"/>
              <p:cNvSpPr>
                <a:spLocks/>
              </p:cNvSpPr>
              <p:nvPr/>
            </p:nvSpPr>
            <p:spPr bwMode="auto">
              <a:xfrm flipH="1">
                <a:off x="8084" y="5614"/>
                <a:ext cx="1440" cy="1440"/>
              </a:xfrm>
              <a:custGeom>
                <a:avLst/>
                <a:gdLst>
                  <a:gd name="T0" fmla="*/ 0 w 21600"/>
                  <a:gd name="T1" fmla="*/ 0 h 21599"/>
                  <a:gd name="T2" fmla="*/ 0 w 21600"/>
                  <a:gd name="T3" fmla="*/ 0 h 21599"/>
                  <a:gd name="T4" fmla="*/ 0 w 21600"/>
                  <a:gd name="T5" fmla="*/ 0 h 21599"/>
                  <a:gd name="T6" fmla="*/ 0 60000 65536"/>
                  <a:gd name="T7" fmla="*/ 0 60000 65536"/>
                  <a:gd name="T8" fmla="*/ 0 60000 65536"/>
                  <a:gd name="T9" fmla="*/ 0 w 21600"/>
                  <a:gd name="T10" fmla="*/ 0 h 21599"/>
                  <a:gd name="T11" fmla="*/ 21600 w 21600"/>
                  <a:gd name="T12" fmla="*/ 21599 h 21599"/>
                </a:gdLst>
                <a:ahLst/>
                <a:cxnLst>
                  <a:cxn ang="T6">
                    <a:pos x="T0" y="T1"/>
                  </a:cxn>
                  <a:cxn ang="T7">
                    <a:pos x="T2" y="T3"/>
                  </a:cxn>
                  <a:cxn ang="T8">
                    <a:pos x="T4" y="T5"/>
                  </a:cxn>
                </a:cxnLst>
                <a:rect l="T9" t="T10" r="T11" b="T12"/>
                <a:pathLst>
                  <a:path w="21600" h="21599" fill="none" extrusionOk="0">
                    <a:moveTo>
                      <a:pt x="0" y="21599"/>
                    </a:moveTo>
                    <a:cubicBezTo>
                      <a:pt x="0" y="9760"/>
                      <a:pt x="9529" y="127"/>
                      <a:pt x="21368" y="0"/>
                    </a:cubicBezTo>
                  </a:path>
                  <a:path w="21600" h="21599" stroke="0" extrusionOk="0">
                    <a:moveTo>
                      <a:pt x="0" y="21599"/>
                    </a:moveTo>
                    <a:cubicBezTo>
                      <a:pt x="0" y="9760"/>
                      <a:pt x="9529" y="127"/>
                      <a:pt x="21368" y="0"/>
                    </a:cubicBezTo>
                    <a:lnTo>
                      <a:pt x="21600" y="21599"/>
                    </a:lnTo>
                    <a:close/>
                  </a:path>
                </a:pathLst>
              </a:custGeom>
              <a:noFill/>
              <a:ln w="28575">
                <a:solidFill>
                  <a:srgbClr val="000000"/>
                </a:solidFill>
                <a:round/>
                <a:headEnd/>
                <a:tailEnd/>
              </a:ln>
            </p:spPr>
            <p:txBody>
              <a:bodyPr/>
              <a:lstStyle/>
              <a:p>
                <a:endParaRPr lang="zh-CN" altLang="en-US"/>
              </a:p>
            </p:txBody>
          </p:sp>
          <p:sp>
            <p:nvSpPr>
              <p:cNvPr id="34825" name="Text Box 19"/>
              <p:cNvSpPr txBox="1">
                <a:spLocks noChangeArrowheads="1"/>
              </p:cNvSpPr>
              <p:nvPr/>
            </p:nvSpPr>
            <p:spPr bwMode="auto">
              <a:xfrm>
                <a:off x="9593" y="6787"/>
                <a:ext cx="366" cy="255"/>
              </a:xfrm>
              <a:prstGeom prst="rect">
                <a:avLst/>
              </a:prstGeom>
              <a:noFill/>
              <a:ln w="9525" algn="ctr">
                <a:noFill/>
                <a:miter lim="800000"/>
                <a:headEnd/>
                <a:tailEnd/>
              </a:ln>
            </p:spPr>
            <p:txBody>
              <a:bodyPr lIns="0" tIns="0" rIns="0" bIns="0"/>
              <a:lstStyle/>
              <a:p>
                <a:pPr algn="just"/>
                <a:r>
                  <a:rPr lang="en-US" altLang="zh-CN" sz="2000">
                    <a:latin typeface="隶书" pitchFamily="49" charset="-122"/>
                    <a:ea typeface="隶书" pitchFamily="49" charset="-122"/>
                  </a:rPr>
                  <a:t>0</a:t>
                </a:r>
                <a:r>
                  <a:rPr lang="zh-CN" altLang="en-US" sz="2000">
                    <a:latin typeface="隶书" pitchFamily="49" charset="-122"/>
                    <a:ea typeface="隶书" pitchFamily="49" charset="-122"/>
                  </a:rPr>
                  <a:t>度</a:t>
                </a:r>
              </a:p>
            </p:txBody>
          </p:sp>
          <p:sp>
            <p:nvSpPr>
              <p:cNvPr id="34826" name="Text Box 20"/>
              <p:cNvSpPr txBox="1">
                <a:spLocks noChangeArrowheads="1"/>
              </p:cNvSpPr>
              <p:nvPr/>
            </p:nvSpPr>
            <p:spPr bwMode="auto">
              <a:xfrm>
                <a:off x="7946" y="5332"/>
                <a:ext cx="504" cy="270"/>
              </a:xfrm>
              <a:prstGeom prst="rect">
                <a:avLst/>
              </a:prstGeom>
              <a:noFill/>
              <a:ln w="9525" algn="ctr">
                <a:noFill/>
                <a:miter lim="800000"/>
                <a:headEnd/>
                <a:tailEnd/>
              </a:ln>
            </p:spPr>
            <p:txBody>
              <a:bodyPr lIns="0" tIns="0" rIns="0" bIns="0"/>
              <a:lstStyle/>
              <a:p>
                <a:pPr algn="just"/>
                <a:r>
                  <a:rPr lang="en-US" altLang="zh-CN" sz="2000">
                    <a:latin typeface="隶书" pitchFamily="49" charset="-122"/>
                    <a:ea typeface="隶书" pitchFamily="49" charset="-122"/>
                  </a:rPr>
                  <a:t>90</a:t>
                </a:r>
                <a:r>
                  <a:rPr lang="zh-CN" altLang="en-US" sz="2000">
                    <a:latin typeface="隶书" pitchFamily="49" charset="-122"/>
                    <a:ea typeface="隶书" pitchFamily="49" charset="-122"/>
                  </a:rPr>
                  <a:t>度</a:t>
                </a:r>
              </a:p>
            </p:txBody>
          </p:sp>
          <p:pic>
            <p:nvPicPr>
              <p:cNvPr id="34827" name="Picture 21"/>
              <p:cNvPicPr>
                <a:picLocks noChangeAspect="1" noChangeArrowheads="1"/>
              </p:cNvPicPr>
              <p:nvPr/>
            </p:nvPicPr>
            <p:blipFill>
              <a:blip r:embed="rId3" cstate="print"/>
              <a:srcRect/>
              <a:stretch>
                <a:fillRect/>
              </a:stretch>
            </p:blipFill>
            <p:spPr bwMode="auto">
              <a:xfrm>
                <a:off x="7965" y="6504"/>
                <a:ext cx="567" cy="567"/>
              </a:xfrm>
              <a:prstGeom prst="rect">
                <a:avLst/>
              </a:prstGeom>
              <a:noFill/>
              <a:ln w="9525">
                <a:noFill/>
                <a:miter lim="800000"/>
                <a:headEnd/>
                <a:tailEnd/>
              </a:ln>
            </p:spPr>
          </p:pic>
        </p:grpSp>
        <p:sp>
          <p:nvSpPr>
            <p:cNvPr id="34823" name="Text Box 23"/>
            <p:cNvSpPr txBox="1">
              <a:spLocks noChangeArrowheads="1"/>
            </p:cNvSpPr>
            <p:nvPr/>
          </p:nvSpPr>
          <p:spPr bwMode="auto">
            <a:xfrm>
              <a:off x="3169" y="3748"/>
              <a:ext cx="2446" cy="252"/>
            </a:xfrm>
            <a:prstGeom prst="rect">
              <a:avLst/>
            </a:prstGeom>
            <a:noFill/>
            <a:ln w="9525">
              <a:noFill/>
              <a:miter lim="800000"/>
              <a:headEnd/>
              <a:tailEnd/>
            </a:ln>
          </p:spPr>
          <p:txBody>
            <a:bodyPr>
              <a:spAutoFit/>
            </a:bodyPr>
            <a:lstStyle/>
            <a:p>
              <a:pPr algn="ctr">
                <a:spcBef>
                  <a:spcPct val="50000"/>
                </a:spcBef>
              </a:pPr>
              <a:r>
                <a:rPr lang="zh-CN" altLang="en-US" sz="2000" dirty="0" smtClean="0">
                  <a:latin typeface="隶书" pitchFamily="49" charset="-122"/>
                  <a:ea typeface="隶书" pitchFamily="49" charset="-122"/>
                </a:rPr>
                <a:t>太阳</a:t>
              </a:r>
              <a:r>
                <a:rPr lang="zh-CN" altLang="en-US" sz="2000" dirty="0">
                  <a:latin typeface="隶书" pitchFamily="49" charset="-122"/>
                  <a:ea typeface="隶书" pitchFamily="49" charset="-122"/>
                </a:rPr>
                <a:t>高度角示意图</a:t>
              </a: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二、表面分析</a:t>
            </a:r>
            <a:endParaRPr lang="en-US" altLang="zh-CN" smtClean="0">
              <a:ea typeface="宋体" pitchFamily="2" charset="-122"/>
            </a:endParaRPr>
          </a:p>
        </p:txBody>
      </p:sp>
      <p:sp>
        <p:nvSpPr>
          <p:cNvPr id="35843" name="Rectangle 3"/>
          <p:cNvSpPr>
            <a:spLocks noGrp="1" noChangeArrowheads="1"/>
          </p:cNvSpPr>
          <p:nvPr>
            <p:ph sz="half" idx="4294967295"/>
          </p:nvPr>
        </p:nvSpPr>
        <p:spPr>
          <a:xfrm>
            <a:off x="0" y="1989138"/>
            <a:ext cx="4038600" cy="4137025"/>
          </a:xfrm>
          <a:prstGeom prst="rect">
            <a:avLst/>
          </a:prstGeom>
        </p:spPr>
        <p:txBody>
          <a:bodyPr/>
          <a:lstStyle/>
          <a:p>
            <a:pPr>
              <a:buFontTx/>
              <a:buNone/>
            </a:pPr>
            <a:r>
              <a:rPr lang="en-US" altLang="zh-CN" sz="2400" smtClean="0">
                <a:solidFill>
                  <a:srgbClr val="000000"/>
                </a:solidFill>
                <a:latin typeface="宋体" pitchFamily="2" charset="-122"/>
                <a:ea typeface="宋体" pitchFamily="2" charset="-122"/>
              </a:rPr>
              <a:t>ArcGIS</a:t>
            </a:r>
            <a:r>
              <a:rPr lang="zh-CN" altLang="en-US" sz="2400" smtClean="0">
                <a:solidFill>
                  <a:srgbClr val="000000"/>
                </a:solidFill>
                <a:latin typeface="宋体" pitchFamily="2" charset="-122"/>
                <a:ea typeface="宋体" pitchFamily="2" charset="-122"/>
              </a:rPr>
              <a:t>中表面阴影的计算</a:t>
            </a:r>
            <a:r>
              <a:rPr lang="en-US" altLang="zh-CN" sz="2400" smtClean="0">
                <a:solidFill>
                  <a:srgbClr val="000000"/>
                </a:solidFill>
                <a:latin typeface="宋体" pitchFamily="2" charset="-122"/>
                <a:ea typeface="宋体" pitchFamily="2" charset="-122"/>
              </a:rPr>
              <a:t>:</a:t>
            </a:r>
          </a:p>
        </p:txBody>
      </p:sp>
      <p:grpSp>
        <p:nvGrpSpPr>
          <p:cNvPr id="2" name="Group 28"/>
          <p:cNvGrpSpPr>
            <a:grpSpLocks/>
          </p:cNvGrpSpPr>
          <p:nvPr/>
        </p:nvGrpSpPr>
        <p:grpSpPr bwMode="auto">
          <a:xfrm>
            <a:off x="4864104" y="2625714"/>
            <a:ext cx="3721100" cy="3063875"/>
            <a:chOff x="3165" y="1389"/>
            <a:chExt cx="2540" cy="1930"/>
          </a:xfrm>
        </p:grpSpPr>
        <p:pic>
          <p:nvPicPr>
            <p:cNvPr id="35848" name="Picture 20"/>
            <p:cNvPicPr>
              <a:picLocks noChangeAspect="1" noChangeArrowheads="1"/>
            </p:cNvPicPr>
            <p:nvPr/>
          </p:nvPicPr>
          <p:blipFill>
            <a:blip r:embed="rId2" cstate="print"/>
            <a:srcRect l="23253" t="39174" r="41782" b="22096"/>
            <a:stretch>
              <a:fillRect/>
            </a:stretch>
          </p:blipFill>
          <p:spPr bwMode="auto">
            <a:xfrm>
              <a:off x="3465" y="1389"/>
              <a:ext cx="1923" cy="1498"/>
            </a:xfrm>
            <a:prstGeom prst="rect">
              <a:avLst/>
            </a:prstGeom>
            <a:noFill/>
            <a:ln w="9525">
              <a:noFill/>
              <a:miter lim="800000"/>
              <a:headEnd/>
              <a:tailEnd/>
            </a:ln>
          </p:spPr>
        </p:pic>
        <p:sp>
          <p:nvSpPr>
            <p:cNvPr id="35849" name="Rectangle 25"/>
            <p:cNvSpPr>
              <a:spLocks noChangeArrowheads="1"/>
            </p:cNvSpPr>
            <p:nvPr/>
          </p:nvSpPr>
          <p:spPr bwMode="auto">
            <a:xfrm>
              <a:off x="3165" y="3067"/>
              <a:ext cx="2540" cy="252"/>
            </a:xfrm>
            <a:prstGeom prst="rect">
              <a:avLst/>
            </a:prstGeom>
            <a:noFill/>
            <a:ln w="9525">
              <a:noFill/>
              <a:miter lim="800000"/>
              <a:headEnd/>
              <a:tailEnd/>
            </a:ln>
          </p:spPr>
          <p:txBody>
            <a:bodyPr>
              <a:spAutoFit/>
            </a:bodyPr>
            <a:lstStyle/>
            <a:p>
              <a:pPr algn="ctr">
                <a:spcBef>
                  <a:spcPct val="20000"/>
                </a:spcBef>
              </a:pPr>
              <a:r>
                <a:rPr lang="zh-CN" altLang="en-US" sz="2000" dirty="0" smtClean="0">
                  <a:latin typeface="隶书" pitchFamily="49" charset="-122"/>
                  <a:ea typeface="隶书" pitchFamily="49" charset="-122"/>
                </a:rPr>
                <a:t>表面</a:t>
              </a:r>
              <a:r>
                <a:rPr lang="zh-CN" altLang="en-US" sz="2000" dirty="0">
                  <a:latin typeface="隶书" pitchFamily="49" charset="-122"/>
                  <a:ea typeface="隶书" pitchFamily="49" charset="-122"/>
                </a:rPr>
                <a:t>阴影计算操作对话框</a:t>
              </a:r>
            </a:p>
          </p:txBody>
        </p:sp>
      </p:grpSp>
      <p:grpSp>
        <p:nvGrpSpPr>
          <p:cNvPr id="3" name="Group 27"/>
          <p:cNvGrpSpPr>
            <a:grpSpLocks/>
          </p:cNvGrpSpPr>
          <p:nvPr/>
        </p:nvGrpSpPr>
        <p:grpSpPr bwMode="auto">
          <a:xfrm>
            <a:off x="1212804" y="2735253"/>
            <a:ext cx="3686175" cy="3073400"/>
            <a:chOff x="799" y="1383"/>
            <a:chExt cx="2516" cy="1936"/>
          </a:xfrm>
        </p:grpSpPr>
        <p:pic>
          <p:nvPicPr>
            <p:cNvPr id="35846" name="Picture 16"/>
            <p:cNvPicPr>
              <a:picLocks noChangeAspect="1" noChangeArrowheads="1"/>
            </p:cNvPicPr>
            <p:nvPr/>
          </p:nvPicPr>
          <p:blipFill>
            <a:blip r:embed="rId3" cstate="print"/>
            <a:srcRect l="24767" t="30363" r="40564" b="35384"/>
            <a:stretch>
              <a:fillRect/>
            </a:stretch>
          </p:blipFill>
          <p:spPr bwMode="auto">
            <a:xfrm>
              <a:off x="799" y="1383"/>
              <a:ext cx="2359" cy="1527"/>
            </a:xfrm>
            <a:prstGeom prst="rect">
              <a:avLst/>
            </a:prstGeom>
            <a:noFill/>
            <a:ln w="9525">
              <a:noFill/>
              <a:miter lim="800000"/>
              <a:headEnd/>
              <a:tailEnd/>
            </a:ln>
          </p:spPr>
        </p:pic>
        <p:sp>
          <p:nvSpPr>
            <p:cNvPr id="35847" name="Rectangle 26"/>
            <p:cNvSpPr>
              <a:spLocks noChangeArrowheads="1"/>
            </p:cNvSpPr>
            <p:nvPr/>
          </p:nvSpPr>
          <p:spPr bwMode="auto">
            <a:xfrm>
              <a:off x="897" y="3067"/>
              <a:ext cx="2418" cy="252"/>
            </a:xfrm>
            <a:prstGeom prst="rect">
              <a:avLst/>
            </a:prstGeom>
            <a:noFill/>
            <a:ln w="9525">
              <a:noFill/>
              <a:miter lim="800000"/>
              <a:headEnd/>
              <a:tailEnd/>
            </a:ln>
          </p:spPr>
          <p:txBody>
            <a:bodyPr>
              <a:spAutoFit/>
            </a:bodyPr>
            <a:lstStyle/>
            <a:p>
              <a:pPr algn="ctr">
                <a:spcBef>
                  <a:spcPct val="20000"/>
                </a:spcBef>
              </a:pPr>
              <a:r>
                <a:rPr lang="zh-CN" altLang="en-US" sz="2000" dirty="0" smtClean="0">
                  <a:latin typeface="隶书" pitchFamily="49" charset="-122"/>
                  <a:ea typeface="隶书" pitchFamily="49" charset="-122"/>
                </a:rPr>
                <a:t>表面</a:t>
              </a:r>
              <a:r>
                <a:rPr lang="zh-CN" altLang="en-US" sz="2000" dirty="0">
                  <a:latin typeface="隶书" pitchFamily="49" charset="-122"/>
                  <a:ea typeface="隶书" pitchFamily="49" charset="-122"/>
                </a:rPr>
                <a:t>阴影计算按钮</a:t>
              </a: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8596" y="982629"/>
            <a:ext cx="2890535" cy="523220"/>
          </a:xfrm>
          <a:prstGeom prst="rect">
            <a:avLst/>
          </a:prstGeom>
        </p:spPr>
        <p:txBody>
          <a:bodyPr wrap="none">
            <a:spAutoFit/>
          </a:bodyPr>
          <a:lstStyle/>
          <a:p>
            <a:r>
              <a:rPr lang="en-US" altLang="zh-CN" sz="2800" dirty="0" smtClean="0">
                <a:solidFill>
                  <a:srgbClr val="000000"/>
                </a:solidFill>
                <a:latin typeface="宋体" pitchFamily="2" charset="-122"/>
              </a:rPr>
              <a:t>1</a:t>
            </a:r>
            <a:r>
              <a:rPr lang="zh-CN" altLang="en-US" sz="2800" dirty="0" smtClean="0">
                <a:solidFill>
                  <a:srgbClr val="000000"/>
                </a:solidFill>
                <a:latin typeface="宋体" pitchFamily="2" charset="-122"/>
              </a:rPr>
              <a:t>、三维数据管理</a:t>
            </a:r>
            <a:endParaRPr lang="en-US" altLang="zh-CN" sz="2800" dirty="0" smtClean="0">
              <a:solidFill>
                <a:srgbClr val="000000"/>
              </a:solidFill>
              <a:latin typeface="宋体" pitchFamily="2" charset="-122"/>
            </a:endParaRPr>
          </a:p>
        </p:txBody>
      </p:sp>
      <p:graphicFrame>
        <p:nvGraphicFramePr>
          <p:cNvPr id="3" name="图示 2"/>
          <p:cNvGraphicFramePr/>
          <p:nvPr/>
        </p:nvGraphicFramePr>
        <p:xfrm>
          <a:off x="0" y="1165195"/>
          <a:ext cx="9143999" cy="53674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二、表面分析</a:t>
            </a:r>
            <a:endParaRPr lang="en-US" altLang="zh-CN" smtClean="0">
              <a:ea typeface="宋体" pitchFamily="2" charset="-122"/>
            </a:endParaRPr>
          </a:p>
        </p:txBody>
      </p:sp>
      <p:grpSp>
        <p:nvGrpSpPr>
          <p:cNvPr id="2" name="Group 9"/>
          <p:cNvGrpSpPr>
            <a:grpSpLocks/>
          </p:cNvGrpSpPr>
          <p:nvPr/>
        </p:nvGrpSpPr>
        <p:grpSpPr bwMode="auto">
          <a:xfrm>
            <a:off x="784225" y="1555750"/>
            <a:ext cx="7464425" cy="4794250"/>
            <a:chOff x="535" y="980"/>
            <a:chExt cx="5094" cy="3020"/>
          </a:xfrm>
        </p:grpSpPr>
        <p:pic>
          <p:nvPicPr>
            <p:cNvPr id="36868" name="Picture 7"/>
            <p:cNvPicPr>
              <a:picLocks noChangeAspect="1" noChangeArrowheads="1"/>
            </p:cNvPicPr>
            <p:nvPr/>
          </p:nvPicPr>
          <p:blipFill>
            <a:blip r:embed="rId2" cstate="print"/>
            <a:srcRect l="20639" t="29610" r="3998" b="17020"/>
            <a:stretch>
              <a:fillRect/>
            </a:stretch>
          </p:blipFill>
          <p:spPr bwMode="auto">
            <a:xfrm>
              <a:off x="535" y="980"/>
              <a:ext cx="5094" cy="2722"/>
            </a:xfrm>
            <a:prstGeom prst="rect">
              <a:avLst/>
            </a:prstGeom>
            <a:noFill/>
            <a:ln w="9525">
              <a:noFill/>
              <a:miter lim="800000"/>
              <a:headEnd/>
              <a:tailEnd/>
            </a:ln>
          </p:spPr>
        </p:pic>
        <p:sp>
          <p:nvSpPr>
            <p:cNvPr id="36869" name="Text Box 8"/>
            <p:cNvSpPr txBox="1">
              <a:spLocks noChangeArrowheads="1"/>
            </p:cNvSpPr>
            <p:nvPr/>
          </p:nvSpPr>
          <p:spPr bwMode="auto">
            <a:xfrm>
              <a:off x="1895" y="3748"/>
              <a:ext cx="2980" cy="252"/>
            </a:xfrm>
            <a:prstGeom prst="rect">
              <a:avLst/>
            </a:prstGeom>
            <a:noFill/>
            <a:ln w="9525">
              <a:noFill/>
              <a:miter lim="800000"/>
              <a:headEnd/>
              <a:tailEnd/>
            </a:ln>
          </p:spPr>
          <p:txBody>
            <a:bodyPr>
              <a:spAutoFit/>
            </a:bodyPr>
            <a:lstStyle/>
            <a:p>
              <a:pPr algn="ctr">
                <a:spcBef>
                  <a:spcPct val="50000"/>
                </a:spcBef>
              </a:pPr>
              <a:r>
                <a:rPr lang="zh-CN" altLang="en-US" sz="2000" dirty="0" smtClean="0">
                  <a:latin typeface="隶书" pitchFamily="49" charset="-122"/>
                  <a:ea typeface="隶书" pitchFamily="49" charset="-122"/>
                </a:rPr>
                <a:t>表面</a:t>
              </a:r>
              <a:r>
                <a:rPr lang="zh-CN" altLang="en-US" sz="2000" dirty="0">
                  <a:latin typeface="隶书" pitchFamily="49" charset="-122"/>
                  <a:ea typeface="隶书" pitchFamily="49" charset="-122"/>
                </a:rPr>
                <a:t>阴影的生成结果图</a:t>
              </a:r>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二、表面分析</a:t>
            </a:r>
            <a:endParaRPr lang="en-US" altLang="zh-CN" smtClean="0">
              <a:ea typeface="宋体" pitchFamily="2" charset="-122"/>
            </a:endParaRPr>
          </a:p>
        </p:txBody>
      </p:sp>
      <p:sp>
        <p:nvSpPr>
          <p:cNvPr id="37891" name="Rectangle 3"/>
          <p:cNvSpPr>
            <a:spLocks noGrp="1" noChangeArrowheads="1"/>
          </p:cNvSpPr>
          <p:nvPr>
            <p:ph sz="half" idx="4294967295"/>
          </p:nvPr>
        </p:nvSpPr>
        <p:spPr>
          <a:xfrm>
            <a:off x="336491" y="1566837"/>
            <a:ext cx="8653581" cy="4137025"/>
          </a:xfrm>
          <a:prstGeom prst="rect">
            <a:avLst/>
          </a:prstGeom>
        </p:spPr>
        <p:txBody>
          <a:bodyPr/>
          <a:lstStyle/>
          <a:p>
            <a:pPr>
              <a:lnSpc>
                <a:spcPct val="90000"/>
              </a:lnSpc>
              <a:buFont typeface="Wingdings" pitchFamily="2" charset="2"/>
              <a:buNone/>
            </a:pPr>
            <a:r>
              <a:rPr lang="en-US" altLang="zh-CN" sz="2400" dirty="0" smtClean="0">
                <a:solidFill>
                  <a:srgbClr val="000000"/>
                </a:solidFill>
                <a:latin typeface="宋体" pitchFamily="2" charset="-122"/>
                <a:ea typeface="宋体" pitchFamily="2" charset="-122"/>
              </a:rPr>
              <a:t>6. </a:t>
            </a:r>
            <a:r>
              <a:rPr lang="zh-CN" altLang="en-US" sz="2400" dirty="0" smtClean="0">
                <a:solidFill>
                  <a:srgbClr val="000000"/>
                </a:solidFill>
                <a:latin typeface="宋体" pitchFamily="2" charset="-122"/>
                <a:ea typeface="宋体" pitchFamily="2" charset="-122"/>
              </a:rPr>
              <a:t>表面长度</a:t>
            </a:r>
          </a:p>
          <a:p>
            <a:pPr>
              <a:lnSpc>
                <a:spcPct val="90000"/>
              </a:lnSpc>
              <a:buFont typeface="Wingdings" pitchFamily="2" charset="2"/>
              <a:buNone/>
            </a:pPr>
            <a:r>
              <a:rPr lang="zh-CN" altLang="en-US" sz="2400" dirty="0" smtClean="0">
                <a:solidFill>
                  <a:srgbClr val="000000"/>
                </a:solidFill>
                <a:latin typeface="宋体" pitchFamily="2" charset="-122"/>
                <a:ea typeface="宋体" pitchFamily="2" charset="-122"/>
              </a:rPr>
              <a:t>　　　所谓表面长度即一条或多条线在表面上的三维长度，即沿该线表面上剖面线的长度。三维长度大于等于线的平面长度，因为地表的起伏变化增加了三维线的长度。</a:t>
            </a:r>
            <a:r>
              <a:rPr lang="en-US" altLang="zh-CN" sz="2400" dirty="0" smtClean="0">
                <a:solidFill>
                  <a:srgbClr val="000000"/>
                </a:solidFill>
                <a:latin typeface="宋体" pitchFamily="2" charset="-122"/>
                <a:ea typeface="宋体" pitchFamily="2" charset="-122"/>
              </a:rPr>
              <a:t>   </a:t>
            </a:r>
            <a:endParaRPr lang="zh-CN" altLang="en-US" sz="2400" dirty="0" smtClean="0">
              <a:solidFill>
                <a:srgbClr val="000000"/>
              </a:solidFill>
              <a:latin typeface="宋体" pitchFamily="2" charset="-122"/>
              <a:ea typeface="宋体" pitchFamily="2" charset="-122"/>
            </a:endParaRPr>
          </a:p>
        </p:txBody>
      </p:sp>
      <p:grpSp>
        <p:nvGrpSpPr>
          <p:cNvPr id="2" name="Group 8"/>
          <p:cNvGrpSpPr>
            <a:grpSpLocks/>
          </p:cNvGrpSpPr>
          <p:nvPr/>
        </p:nvGrpSpPr>
        <p:grpSpPr bwMode="auto">
          <a:xfrm>
            <a:off x="2563785" y="3575052"/>
            <a:ext cx="5008562" cy="2992438"/>
            <a:chOff x="1442" y="2296"/>
            <a:chExt cx="3418" cy="1885"/>
          </a:xfrm>
        </p:grpSpPr>
        <p:pic>
          <p:nvPicPr>
            <p:cNvPr id="37893" name="Picture 5" descr="001"/>
            <p:cNvPicPr>
              <a:picLocks noChangeAspect="1" noChangeArrowheads="1"/>
            </p:cNvPicPr>
            <p:nvPr/>
          </p:nvPicPr>
          <p:blipFill>
            <a:blip r:embed="rId2" cstate="print"/>
            <a:srcRect b="10831"/>
            <a:stretch>
              <a:fillRect/>
            </a:stretch>
          </p:blipFill>
          <p:spPr bwMode="auto">
            <a:xfrm>
              <a:off x="1442" y="2296"/>
              <a:ext cx="3418" cy="1595"/>
            </a:xfrm>
            <a:prstGeom prst="rect">
              <a:avLst/>
            </a:prstGeom>
            <a:noFill/>
            <a:ln w="9525">
              <a:noFill/>
              <a:miter lim="800000"/>
              <a:headEnd/>
              <a:tailEnd/>
            </a:ln>
          </p:spPr>
        </p:pic>
        <p:sp>
          <p:nvSpPr>
            <p:cNvPr id="37894" name="Text Box 7"/>
            <p:cNvSpPr txBox="1">
              <a:spLocks noChangeArrowheads="1"/>
            </p:cNvSpPr>
            <p:nvPr/>
          </p:nvSpPr>
          <p:spPr bwMode="auto">
            <a:xfrm>
              <a:off x="2167" y="3929"/>
              <a:ext cx="2659" cy="252"/>
            </a:xfrm>
            <a:prstGeom prst="rect">
              <a:avLst/>
            </a:prstGeom>
            <a:noFill/>
            <a:ln w="9525">
              <a:noFill/>
              <a:miter lim="800000"/>
              <a:headEnd/>
              <a:tailEnd/>
            </a:ln>
          </p:spPr>
          <p:txBody>
            <a:bodyPr>
              <a:spAutoFit/>
            </a:bodyPr>
            <a:lstStyle/>
            <a:p>
              <a:pPr>
                <a:spcBef>
                  <a:spcPct val="50000"/>
                </a:spcBef>
              </a:pPr>
              <a:r>
                <a:rPr lang="zh-CN" altLang="en-US" sz="2000" dirty="0" smtClean="0">
                  <a:latin typeface="隶书" pitchFamily="49" charset="-122"/>
                  <a:ea typeface="隶书" pitchFamily="49" charset="-122"/>
                </a:rPr>
                <a:t>表面</a:t>
              </a:r>
              <a:r>
                <a:rPr lang="zh-CN" altLang="en-US" sz="2000" dirty="0">
                  <a:latin typeface="隶书" pitchFamily="49" charset="-122"/>
                  <a:ea typeface="隶书" pitchFamily="49" charset="-122"/>
                </a:rPr>
                <a:t>长度示意图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二、表面分析</a:t>
            </a:r>
            <a:endParaRPr lang="en-US" altLang="zh-CN" smtClean="0">
              <a:ea typeface="宋体" pitchFamily="2" charset="-122"/>
            </a:endParaRPr>
          </a:p>
        </p:txBody>
      </p:sp>
      <p:sp>
        <p:nvSpPr>
          <p:cNvPr id="38915" name="Rectangle 3"/>
          <p:cNvSpPr>
            <a:spLocks noGrp="1" noChangeArrowheads="1"/>
          </p:cNvSpPr>
          <p:nvPr>
            <p:ph sz="half" idx="4294967295"/>
          </p:nvPr>
        </p:nvSpPr>
        <p:spPr>
          <a:xfrm>
            <a:off x="409518" y="1420785"/>
            <a:ext cx="4038600" cy="4137025"/>
          </a:xfrm>
          <a:prstGeom prst="rect">
            <a:avLst/>
          </a:prstGeom>
        </p:spPr>
        <p:txBody>
          <a:bodyPr/>
          <a:lstStyle/>
          <a:p>
            <a:pPr>
              <a:buFontTx/>
              <a:buNone/>
            </a:pPr>
            <a:r>
              <a:rPr lang="en-US" altLang="zh-CN" sz="2400" dirty="0" err="1" smtClean="0">
                <a:solidFill>
                  <a:srgbClr val="000000"/>
                </a:solidFill>
                <a:latin typeface="宋体" pitchFamily="2" charset="-122"/>
                <a:ea typeface="宋体" pitchFamily="2" charset="-122"/>
              </a:rPr>
              <a:t>ArcGIS</a:t>
            </a:r>
            <a:r>
              <a:rPr lang="zh-CN" altLang="en-US" sz="2400" dirty="0" smtClean="0">
                <a:solidFill>
                  <a:srgbClr val="000000"/>
                </a:solidFill>
                <a:latin typeface="宋体" pitchFamily="2" charset="-122"/>
                <a:ea typeface="宋体" pitchFamily="2" charset="-122"/>
              </a:rPr>
              <a:t>中表面长度的计算：</a:t>
            </a:r>
          </a:p>
          <a:p>
            <a:pPr>
              <a:buFontTx/>
              <a:buNone/>
            </a:pPr>
            <a:r>
              <a:rPr lang="en-US" altLang="zh-CN" dirty="0" smtClean="0">
                <a:ea typeface="宋体" pitchFamily="2" charset="-122"/>
              </a:rPr>
              <a:t>   </a:t>
            </a:r>
            <a:endParaRPr lang="zh-CN" altLang="en-US" sz="2400" dirty="0" smtClean="0">
              <a:ea typeface="宋体" pitchFamily="2" charset="-122"/>
            </a:endParaRPr>
          </a:p>
        </p:txBody>
      </p:sp>
      <p:grpSp>
        <p:nvGrpSpPr>
          <p:cNvPr id="2" name="Group 9"/>
          <p:cNvGrpSpPr>
            <a:grpSpLocks/>
          </p:cNvGrpSpPr>
          <p:nvPr/>
        </p:nvGrpSpPr>
        <p:grpSpPr bwMode="auto">
          <a:xfrm>
            <a:off x="2511425" y="1989138"/>
            <a:ext cx="4054475" cy="4125912"/>
            <a:chOff x="1714" y="1253"/>
            <a:chExt cx="2767" cy="2599"/>
          </a:xfrm>
        </p:grpSpPr>
        <p:pic>
          <p:nvPicPr>
            <p:cNvPr id="38917" name="Picture 7" descr="002"/>
            <p:cNvPicPr>
              <a:picLocks noChangeAspect="1" noChangeArrowheads="1"/>
            </p:cNvPicPr>
            <p:nvPr/>
          </p:nvPicPr>
          <p:blipFill>
            <a:blip r:embed="rId2" cstate="print"/>
            <a:srcRect/>
            <a:stretch>
              <a:fillRect/>
            </a:stretch>
          </p:blipFill>
          <p:spPr bwMode="auto">
            <a:xfrm>
              <a:off x="1714" y="1253"/>
              <a:ext cx="2767" cy="2194"/>
            </a:xfrm>
            <a:prstGeom prst="rect">
              <a:avLst/>
            </a:prstGeom>
            <a:noFill/>
            <a:ln w="9525">
              <a:noFill/>
              <a:miter lim="800000"/>
              <a:headEnd/>
              <a:tailEnd/>
            </a:ln>
          </p:spPr>
        </p:pic>
        <p:sp>
          <p:nvSpPr>
            <p:cNvPr id="38918" name="Text Box 8"/>
            <p:cNvSpPr txBox="1">
              <a:spLocks noChangeArrowheads="1"/>
            </p:cNvSpPr>
            <p:nvPr/>
          </p:nvSpPr>
          <p:spPr bwMode="auto">
            <a:xfrm>
              <a:off x="1901" y="3600"/>
              <a:ext cx="2454" cy="252"/>
            </a:xfrm>
            <a:prstGeom prst="rect">
              <a:avLst/>
            </a:prstGeom>
            <a:noFill/>
            <a:ln w="9525">
              <a:noFill/>
              <a:miter lim="800000"/>
              <a:headEnd/>
              <a:tailEnd/>
            </a:ln>
          </p:spPr>
          <p:txBody>
            <a:bodyPr>
              <a:spAutoFit/>
            </a:bodyPr>
            <a:lstStyle/>
            <a:p>
              <a:pPr algn="ctr">
                <a:spcBef>
                  <a:spcPct val="50000"/>
                </a:spcBef>
              </a:pPr>
              <a:r>
                <a:rPr lang="zh-CN" altLang="en-US" sz="2000" dirty="0" smtClean="0">
                  <a:latin typeface="隶书" pitchFamily="49" charset="-122"/>
                  <a:ea typeface="隶书" pitchFamily="49" charset="-122"/>
                </a:rPr>
                <a:t>表面</a:t>
              </a:r>
              <a:r>
                <a:rPr lang="zh-CN" altLang="en-US" sz="2000" dirty="0">
                  <a:latin typeface="隶书" pitchFamily="49" charset="-122"/>
                  <a:ea typeface="隶书" pitchFamily="49" charset="-122"/>
                </a:rPr>
                <a:t>长度计算对话框</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三、</a:t>
            </a:r>
            <a:r>
              <a:rPr lang="en-US" altLang="zh-CN" smtClean="0">
                <a:ea typeface="宋体" pitchFamily="2" charset="-122"/>
              </a:rPr>
              <a:t>ArcScene</a:t>
            </a:r>
            <a:r>
              <a:rPr lang="zh-CN" altLang="en-US" smtClean="0">
                <a:ea typeface="宋体" pitchFamily="2" charset="-122"/>
              </a:rPr>
              <a:t>三维可视化</a:t>
            </a:r>
          </a:p>
        </p:txBody>
      </p:sp>
      <p:sp>
        <p:nvSpPr>
          <p:cNvPr id="39939" name="Rectangle 3"/>
          <p:cNvSpPr>
            <a:spLocks noGrp="1" noChangeArrowheads="1"/>
          </p:cNvSpPr>
          <p:nvPr>
            <p:ph sz="half" idx="4294967295"/>
          </p:nvPr>
        </p:nvSpPr>
        <p:spPr>
          <a:xfrm>
            <a:off x="-1" y="1989138"/>
            <a:ext cx="8770995" cy="4137025"/>
          </a:xfrm>
          <a:prstGeom prst="rect">
            <a:avLst/>
          </a:prstGeom>
        </p:spPr>
        <p:txBody>
          <a:bodyPr/>
          <a:lstStyle/>
          <a:p>
            <a:pPr>
              <a:buFontTx/>
              <a:buNone/>
            </a:pPr>
            <a:r>
              <a:rPr lang="en-US" altLang="zh-CN" sz="2400" dirty="0" smtClean="0">
                <a:solidFill>
                  <a:srgbClr val="000000"/>
                </a:solidFill>
                <a:latin typeface="宋体" pitchFamily="2" charset="-122"/>
                <a:ea typeface="宋体" pitchFamily="2" charset="-122"/>
              </a:rPr>
              <a:t>1. </a:t>
            </a:r>
            <a:r>
              <a:rPr lang="zh-CN" altLang="en-US" sz="2400" dirty="0" smtClean="0">
                <a:solidFill>
                  <a:srgbClr val="000000"/>
                </a:solidFill>
                <a:latin typeface="宋体" pitchFamily="2" charset="-122"/>
                <a:ea typeface="宋体" pitchFamily="2" charset="-122"/>
              </a:rPr>
              <a:t>要素的立体显示</a:t>
            </a:r>
          </a:p>
          <a:p>
            <a:pPr>
              <a:buFontTx/>
              <a:buNone/>
            </a:pPr>
            <a:r>
              <a:rPr lang="zh-CN" altLang="en-US" sz="2400" dirty="0" smtClean="0">
                <a:solidFill>
                  <a:srgbClr val="000000"/>
                </a:solidFill>
                <a:latin typeface="宋体" pitchFamily="2" charset="-122"/>
                <a:ea typeface="宋体" pitchFamily="2" charset="-122"/>
              </a:rPr>
              <a:t>　　　在三维场景中显示要素的先决条件是要素必须被以某种方式赋予高程值或其本身具有高程信息。</a:t>
            </a:r>
          </a:p>
          <a:p>
            <a:pPr>
              <a:buFontTx/>
              <a:buNone/>
            </a:pPr>
            <a:r>
              <a:rPr lang="zh-CN" altLang="en-US" sz="2400" dirty="0" smtClean="0">
                <a:solidFill>
                  <a:srgbClr val="000000"/>
                </a:solidFill>
                <a:latin typeface="宋体" pitchFamily="2" charset="-122"/>
                <a:ea typeface="宋体" pitchFamily="2" charset="-122"/>
              </a:rPr>
              <a:t>　　　两种方式：</a:t>
            </a:r>
          </a:p>
          <a:p>
            <a:pPr lvl="2">
              <a:buFont typeface="Wingdings" pitchFamily="2" charset="2"/>
              <a:buChar char="Ø"/>
            </a:pPr>
            <a:r>
              <a:rPr lang="zh-CN" altLang="en-US" dirty="0" smtClean="0">
                <a:solidFill>
                  <a:srgbClr val="000000"/>
                </a:solidFill>
                <a:latin typeface="Arial" pitchFamily="34" charset="0"/>
                <a:ea typeface="宋体" pitchFamily="2" charset="-122"/>
              </a:rPr>
              <a:t>具有三维几何的要素，使用其自身高程属性进行三维可视化；　　</a:t>
            </a:r>
          </a:p>
          <a:p>
            <a:pPr lvl="2">
              <a:buFont typeface="Wingdings" pitchFamily="2" charset="2"/>
              <a:buChar char="Ø"/>
            </a:pPr>
            <a:r>
              <a:rPr lang="zh-CN" altLang="en-US" dirty="0" smtClean="0">
                <a:solidFill>
                  <a:srgbClr val="000000"/>
                </a:solidFill>
                <a:latin typeface="Arial" pitchFamily="34" charset="0"/>
                <a:ea typeface="宋体" pitchFamily="2" charset="-122"/>
              </a:rPr>
              <a:t>缺少高程值的要素，可以采用突出和叠加的方式进行三维显示。</a:t>
            </a:r>
            <a:r>
              <a:rPr lang="zh-CN" altLang="en-US" dirty="0" smtClean="0">
                <a:latin typeface="Arial" pitchFamily="34" charset="0"/>
                <a:ea typeface="宋体" pitchFamily="2" charset="-122"/>
              </a:rPr>
              <a:t>　 </a:t>
            </a:r>
            <a:r>
              <a:rPr lang="zh-CN" altLang="en-US" sz="1800" dirty="0" smtClean="0">
                <a:latin typeface="Arial" pitchFamily="34" charset="0"/>
                <a:ea typeface="宋体" pitchFamily="2" charset="-122"/>
              </a:rPr>
              <a:t>　</a:t>
            </a:r>
            <a:endParaRPr lang="zh-CN" altLang="en-US" dirty="0" smtClean="0">
              <a:latin typeface="Arial" pitchFamily="34" charset="0"/>
              <a:ea typeface="宋体" pitchFamily="2"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三、</a:t>
            </a:r>
            <a:r>
              <a:rPr lang="en-US" altLang="zh-CN" smtClean="0">
                <a:ea typeface="宋体" pitchFamily="2" charset="-122"/>
              </a:rPr>
              <a:t>ArcScene</a:t>
            </a:r>
            <a:r>
              <a:rPr lang="zh-CN" altLang="en-US" smtClean="0">
                <a:ea typeface="宋体" pitchFamily="2" charset="-122"/>
              </a:rPr>
              <a:t>三维可视化</a:t>
            </a:r>
          </a:p>
        </p:txBody>
      </p:sp>
      <p:sp>
        <p:nvSpPr>
          <p:cNvPr id="40963" name="Rectangle 3"/>
          <p:cNvSpPr>
            <a:spLocks noGrp="1" noChangeArrowheads="1"/>
          </p:cNvSpPr>
          <p:nvPr>
            <p:ph sz="half" idx="4294967295"/>
          </p:nvPr>
        </p:nvSpPr>
        <p:spPr>
          <a:xfrm>
            <a:off x="519057" y="1493811"/>
            <a:ext cx="4038600" cy="4137025"/>
          </a:xfrm>
          <a:prstGeom prst="rect">
            <a:avLst/>
          </a:prstGeom>
        </p:spPr>
        <p:txBody>
          <a:bodyPr/>
          <a:lstStyle/>
          <a:p>
            <a:pPr>
              <a:lnSpc>
                <a:spcPct val="90000"/>
              </a:lnSpc>
              <a:buFontTx/>
              <a:buNone/>
            </a:pPr>
            <a:r>
              <a:rPr lang="zh-CN" altLang="en-US" sz="2400" dirty="0" smtClean="0">
                <a:solidFill>
                  <a:srgbClr val="000000"/>
                </a:solidFill>
                <a:latin typeface="宋体" pitchFamily="2" charset="-122"/>
                <a:ea typeface="宋体" pitchFamily="2" charset="-122"/>
              </a:rPr>
              <a:t>等高线要素的三维显示：</a:t>
            </a:r>
          </a:p>
        </p:txBody>
      </p:sp>
      <p:grpSp>
        <p:nvGrpSpPr>
          <p:cNvPr id="2" name="Group 7"/>
          <p:cNvGrpSpPr>
            <a:grpSpLocks/>
          </p:cNvGrpSpPr>
          <p:nvPr/>
        </p:nvGrpSpPr>
        <p:grpSpPr bwMode="auto">
          <a:xfrm>
            <a:off x="993726" y="2004993"/>
            <a:ext cx="7797800" cy="4535487"/>
            <a:chOff x="489" y="1163"/>
            <a:chExt cx="5321" cy="2857"/>
          </a:xfrm>
        </p:grpSpPr>
        <p:pic>
          <p:nvPicPr>
            <p:cNvPr id="40965" name="Picture 5"/>
            <p:cNvPicPr>
              <a:picLocks noChangeAspect="1" noChangeArrowheads="1"/>
            </p:cNvPicPr>
            <p:nvPr/>
          </p:nvPicPr>
          <p:blipFill>
            <a:blip r:embed="rId2" cstate="print"/>
            <a:srcRect l="20207" t="31660" r="4799" b="21982"/>
            <a:stretch>
              <a:fillRect/>
            </a:stretch>
          </p:blipFill>
          <p:spPr bwMode="auto">
            <a:xfrm>
              <a:off x="489" y="1163"/>
              <a:ext cx="5321" cy="2492"/>
            </a:xfrm>
            <a:prstGeom prst="rect">
              <a:avLst/>
            </a:prstGeom>
            <a:noFill/>
            <a:ln w="9525">
              <a:noFill/>
              <a:miter lim="800000"/>
              <a:headEnd/>
              <a:tailEnd/>
            </a:ln>
          </p:spPr>
        </p:pic>
        <p:sp>
          <p:nvSpPr>
            <p:cNvPr id="40966" name="Text Box 6"/>
            <p:cNvSpPr txBox="1">
              <a:spLocks noChangeArrowheads="1"/>
            </p:cNvSpPr>
            <p:nvPr/>
          </p:nvSpPr>
          <p:spPr bwMode="auto">
            <a:xfrm>
              <a:off x="1805" y="3770"/>
              <a:ext cx="2494" cy="250"/>
            </a:xfrm>
            <a:prstGeom prst="rect">
              <a:avLst/>
            </a:prstGeom>
            <a:noFill/>
            <a:ln w="9525">
              <a:noFill/>
              <a:miter lim="800000"/>
              <a:headEnd/>
              <a:tailEnd/>
            </a:ln>
          </p:spPr>
          <p:txBody>
            <a:bodyPr>
              <a:spAutoFit/>
            </a:bodyPr>
            <a:lstStyle/>
            <a:p>
              <a:pPr algn="ctr">
                <a:spcBef>
                  <a:spcPct val="50000"/>
                </a:spcBef>
              </a:pPr>
              <a:r>
                <a:rPr lang="zh-CN" altLang="en-US" sz="2000" dirty="0" smtClean="0">
                  <a:latin typeface="隶书" pitchFamily="49" charset="-122"/>
                  <a:ea typeface="隶书" pitchFamily="49" charset="-122"/>
                </a:rPr>
                <a:t>等高线</a:t>
              </a:r>
              <a:r>
                <a:rPr lang="zh-CN" altLang="en-US" sz="2000" dirty="0">
                  <a:latin typeface="隶书" pitchFamily="49" charset="-122"/>
                  <a:ea typeface="隶书" pitchFamily="49" charset="-122"/>
                </a:rPr>
                <a:t>的三维显示图</a:t>
              </a:r>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三、</a:t>
            </a:r>
            <a:r>
              <a:rPr lang="en-US" altLang="zh-CN" smtClean="0">
                <a:ea typeface="宋体" pitchFamily="2" charset="-122"/>
              </a:rPr>
              <a:t>ArcScene</a:t>
            </a:r>
            <a:r>
              <a:rPr lang="zh-CN" altLang="en-US" smtClean="0">
                <a:ea typeface="宋体" pitchFamily="2" charset="-122"/>
              </a:rPr>
              <a:t>三维可视化</a:t>
            </a:r>
          </a:p>
        </p:txBody>
      </p:sp>
      <p:sp>
        <p:nvSpPr>
          <p:cNvPr id="41987" name="Rectangle 3"/>
          <p:cNvSpPr>
            <a:spLocks noGrp="1" noChangeArrowheads="1"/>
          </p:cNvSpPr>
          <p:nvPr>
            <p:ph sz="half" idx="4294967295"/>
          </p:nvPr>
        </p:nvSpPr>
        <p:spPr>
          <a:xfrm>
            <a:off x="373004" y="1603350"/>
            <a:ext cx="8361477" cy="4137025"/>
          </a:xfrm>
          <a:prstGeom prst="rect">
            <a:avLst/>
          </a:prstGeom>
        </p:spPr>
        <p:txBody>
          <a:bodyPr/>
          <a:lstStyle/>
          <a:p>
            <a:pPr marL="0" indent="0">
              <a:buFontTx/>
              <a:buNone/>
            </a:pPr>
            <a:r>
              <a:rPr lang="zh-CN" altLang="en-US" sz="2400" u="sng" dirty="0" smtClean="0">
                <a:solidFill>
                  <a:srgbClr val="000000"/>
                </a:solidFill>
                <a:ea typeface="宋体" pitchFamily="2" charset="-122"/>
              </a:rPr>
              <a:t>叠加</a:t>
            </a:r>
            <a:r>
              <a:rPr lang="zh-CN" altLang="en-US" sz="2400" dirty="0" smtClean="0">
                <a:solidFill>
                  <a:srgbClr val="000000"/>
                </a:solidFill>
                <a:ea typeface="宋体" pitchFamily="2" charset="-122"/>
              </a:rPr>
              <a:t>：所谓叠加，即将要素所在区域的表面模型的值作为要素的高程值  　</a:t>
            </a:r>
          </a:p>
        </p:txBody>
      </p:sp>
      <p:grpSp>
        <p:nvGrpSpPr>
          <p:cNvPr id="2" name="Group 6"/>
          <p:cNvGrpSpPr>
            <a:grpSpLocks/>
          </p:cNvGrpSpPr>
          <p:nvPr/>
        </p:nvGrpSpPr>
        <p:grpSpPr bwMode="auto">
          <a:xfrm>
            <a:off x="582613" y="2565400"/>
            <a:ext cx="7977187" cy="3636963"/>
            <a:chOff x="398" y="1616"/>
            <a:chExt cx="5443" cy="2291"/>
          </a:xfrm>
        </p:grpSpPr>
        <p:pic>
          <p:nvPicPr>
            <p:cNvPr id="41989"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8" y="1616"/>
              <a:ext cx="5443" cy="1867"/>
            </a:xfrm>
            <a:prstGeom prst="rect">
              <a:avLst/>
            </a:prstGeom>
            <a:noFill/>
            <a:ln w="9525">
              <a:noFill/>
              <a:miter lim="800000"/>
              <a:headEnd/>
              <a:tailEnd/>
            </a:ln>
          </p:spPr>
        </p:pic>
        <p:sp>
          <p:nvSpPr>
            <p:cNvPr id="41990" name="Text Box 5"/>
            <p:cNvSpPr txBox="1">
              <a:spLocks noChangeArrowheads="1"/>
            </p:cNvSpPr>
            <p:nvPr/>
          </p:nvSpPr>
          <p:spPr bwMode="auto">
            <a:xfrm>
              <a:off x="1895" y="3657"/>
              <a:ext cx="2450" cy="250"/>
            </a:xfrm>
            <a:prstGeom prst="rect">
              <a:avLst/>
            </a:prstGeom>
            <a:noFill/>
            <a:ln w="9525">
              <a:noFill/>
              <a:miter lim="800000"/>
              <a:headEnd/>
              <a:tailEnd/>
            </a:ln>
          </p:spPr>
          <p:txBody>
            <a:bodyPr>
              <a:spAutoFit/>
            </a:bodyPr>
            <a:lstStyle/>
            <a:p>
              <a:pPr algn="ctr">
                <a:spcBef>
                  <a:spcPct val="50000"/>
                </a:spcBef>
              </a:pPr>
              <a:r>
                <a:rPr lang="zh-CN" altLang="en-US" sz="2000" dirty="0" smtClean="0">
                  <a:latin typeface="隶书" pitchFamily="49" charset="-122"/>
                  <a:ea typeface="隶书" pitchFamily="49" charset="-122"/>
                </a:rPr>
                <a:t>三维</a:t>
              </a:r>
              <a:r>
                <a:rPr lang="zh-CN" altLang="en-US" sz="2000" dirty="0">
                  <a:latin typeface="隶书" pitchFamily="49" charset="-122"/>
                  <a:ea typeface="隶书" pitchFamily="49" charset="-122"/>
                </a:rPr>
                <a:t>叠加操作结果图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三、</a:t>
            </a:r>
            <a:r>
              <a:rPr lang="en-US" altLang="zh-CN" smtClean="0">
                <a:ea typeface="宋体" pitchFamily="2" charset="-122"/>
              </a:rPr>
              <a:t>ArcScene</a:t>
            </a:r>
            <a:r>
              <a:rPr lang="zh-CN" altLang="en-US" smtClean="0">
                <a:ea typeface="宋体" pitchFamily="2" charset="-122"/>
              </a:rPr>
              <a:t>三维可视化</a:t>
            </a:r>
          </a:p>
        </p:txBody>
      </p:sp>
      <p:sp>
        <p:nvSpPr>
          <p:cNvPr id="43011" name="Rectangle 3"/>
          <p:cNvSpPr>
            <a:spLocks noGrp="1" noChangeArrowheads="1"/>
          </p:cNvSpPr>
          <p:nvPr>
            <p:ph sz="half" idx="4294967295"/>
          </p:nvPr>
        </p:nvSpPr>
        <p:spPr>
          <a:xfrm>
            <a:off x="0" y="1989138"/>
            <a:ext cx="4038600" cy="4137025"/>
          </a:xfrm>
          <a:prstGeom prst="rect">
            <a:avLst/>
          </a:prstGeom>
        </p:spPr>
        <p:txBody>
          <a:bodyPr/>
          <a:lstStyle/>
          <a:p>
            <a:pPr>
              <a:buFontTx/>
              <a:buNone/>
            </a:pPr>
            <a:r>
              <a:rPr lang="zh-CN" altLang="en-US" sz="2400" smtClean="0">
                <a:solidFill>
                  <a:srgbClr val="000000"/>
                </a:solidFill>
                <a:latin typeface="宋体" pitchFamily="2" charset="-122"/>
                <a:ea typeface="宋体" pitchFamily="2" charset="-122"/>
              </a:rPr>
              <a:t>　</a:t>
            </a:r>
            <a:r>
              <a:rPr lang="zh-CN" altLang="en-US" sz="2400" u="sng" smtClean="0">
                <a:solidFill>
                  <a:srgbClr val="000000"/>
                </a:solidFill>
                <a:latin typeface="宋体" pitchFamily="2" charset="-122"/>
                <a:ea typeface="宋体" pitchFamily="2" charset="-122"/>
              </a:rPr>
              <a:t>突出</a:t>
            </a:r>
            <a:r>
              <a:rPr lang="zh-CN" altLang="en-US" sz="2400" smtClean="0">
                <a:solidFill>
                  <a:srgbClr val="000000"/>
                </a:solidFill>
                <a:latin typeface="宋体" pitchFamily="2" charset="-122"/>
                <a:ea typeface="宋体" pitchFamily="2" charset="-122"/>
              </a:rPr>
              <a:t>：所谓突出是指根据要素的某个属性或任意值突出要素，如要想在三维场景中显示建筑物要素，可以使用其高度或楼层数这样的属性来将其突出显示 </a:t>
            </a:r>
            <a:r>
              <a:rPr lang="zh-CN" altLang="en-US" smtClean="0">
                <a:ea typeface="宋体" pitchFamily="2" charset="-122"/>
              </a:rPr>
              <a:t>。</a:t>
            </a:r>
            <a:r>
              <a:rPr lang="zh-CN" altLang="en-US" sz="2400" smtClean="0">
                <a:ea typeface="宋体" pitchFamily="2" charset="-122"/>
              </a:rPr>
              <a:t>　</a:t>
            </a:r>
          </a:p>
        </p:txBody>
      </p:sp>
      <p:grpSp>
        <p:nvGrpSpPr>
          <p:cNvPr id="2" name="Group 7"/>
          <p:cNvGrpSpPr>
            <a:grpSpLocks/>
          </p:cNvGrpSpPr>
          <p:nvPr/>
        </p:nvGrpSpPr>
        <p:grpSpPr bwMode="auto">
          <a:xfrm>
            <a:off x="4238625" y="1844675"/>
            <a:ext cx="4572000" cy="3997325"/>
            <a:chOff x="2893" y="1162"/>
            <a:chExt cx="3120" cy="2518"/>
          </a:xfrm>
        </p:grpSpPr>
        <p:pic>
          <p:nvPicPr>
            <p:cNvPr id="43013" name="Picture 5"/>
            <p:cNvPicPr>
              <a:picLocks noChangeAspect="1" noChangeArrowheads="1"/>
            </p:cNvPicPr>
            <p:nvPr/>
          </p:nvPicPr>
          <p:blipFill>
            <a:blip r:embed="rId2" cstate="print"/>
            <a:srcRect/>
            <a:stretch>
              <a:fillRect/>
            </a:stretch>
          </p:blipFill>
          <p:spPr bwMode="auto">
            <a:xfrm>
              <a:off x="2893" y="1162"/>
              <a:ext cx="3120" cy="2129"/>
            </a:xfrm>
            <a:prstGeom prst="rect">
              <a:avLst/>
            </a:prstGeom>
            <a:noFill/>
            <a:ln w="9525">
              <a:noFill/>
              <a:miter lim="800000"/>
              <a:headEnd/>
              <a:tailEnd/>
            </a:ln>
          </p:spPr>
        </p:pic>
        <p:sp>
          <p:nvSpPr>
            <p:cNvPr id="43014" name="Text Box 6"/>
            <p:cNvSpPr txBox="1">
              <a:spLocks noChangeArrowheads="1"/>
            </p:cNvSpPr>
            <p:nvPr/>
          </p:nvSpPr>
          <p:spPr bwMode="auto">
            <a:xfrm>
              <a:off x="3256" y="3430"/>
              <a:ext cx="2404" cy="250"/>
            </a:xfrm>
            <a:prstGeom prst="rect">
              <a:avLst/>
            </a:prstGeom>
            <a:noFill/>
            <a:ln w="9525">
              <a:noFill/>
              <a:miter lim="800000"/>
              <a:headEnd/>
              <a:tailEnd/>
            </a:ln>
          </p:spPr>
          <p:txBody>
            <a:bodyPr>
              <a:spAutoFit/>
            </a:bodyPr>
            <a:lstStyle/>
            <a:p>
              <a:pPr algn="ctr">
                <a:spcBef>
                  <a:spcPct val="50000"/>
                </a:spcBef>
              </a:pPr>
              <a:r>
                <a:rPr lang="zh-CN" altLang="en-US" sz="2000">
                  <a:latin typeface="隶书" pitchFamily="49" charset="-122"/>
                  <a:ea typeface="隶书" pitchFamily="49" charset="-122"/>
                </a:rPr>
                <a:t>图</a:t>
              </a:r>
              <a:r>
                <a:rPr lang="en-US" altLang="zh-CN" sz="2000">
                  <a:latin typeface="隶书" pitchFamily="49" charset="-122"/>
                  <a:ea typeface="隶书" pitchFamily="49" charset="-122"/>
                </a:rPr>
                <a:t>9.47  </a:t>
              </a:r>
              <a:r>
                <a:rPr lang="zh-CN" altLang="en-US" sz="2000">
                  <a:latin typeface="隶书" pitchFamily="49" charset="-122"/>
                  <a:ea typeface="隶书" pitchFamily="49" charset="-122"/>
                </a:rPr>
                <a:t>三维突出操作结果图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三、</a:t>
            </a:r>
            <a:r>
              <a:rPr lang="en-US" altLang="zh-CN" smtClean="0">
                <a:ea typeface="宋体" pitchFamily="2" charset="-122"/>
              </a:rPr>
              <a:t>ArcScene</a:t>
            </a:r>
            <a:r>
              <a:rPr lang="zh-CN" altLang="en-US" smtClean="0">
                <a:ea typeface="宋体" pitchFamily="2" charset="-122"/>
              </a:rPr>
              <a:t>三维可视化</a:t>
            </a:r>
          </a:p>
        </p:txBody>
      </p:sp>
      <p:sp>
        <p:nvSpPr>
          <p:cNvPr id="44035" name="Rectangle 3"/>
          <p:cNvSpPr>
            <a:spLocks noGrp="1" noChangeArrowheads="1"/>
          </p:cNvSpPr>
          <p:nvPr>
            <p:ph sz="half" idx="4294967295"/>
          </p:nvPr>
        </p:nvSpPr>
        <p:spPr>
          <a:xfrm>
            <a:off x="226953" y="1639863"/>
            <a:ext cx="8397990" cy="4137025"/>
          </a:xfrm>
          <a:prstGeom prst="rect">
            <a:avLst/>
          </a:prstGeom>
        </p:spPr>
        <p:txBody>
          <a:bodyPr/>
          <a:lstStyle/>
          <a:p>
            <a:pPr marL="0" indent="0">
              <a:buFontTx/>
              <a:buNone/>
            </a:pPr>
            <a:r>
              <a:rPr lang="zh-CN" altLang="en-US" sz="2400" dirty="0" smtClean="0">
                <a:solidFill>
                  <a:srgbClr val="000000"/>
                </a:solidFill>
                <a:latin typeface="宋体" pitchFamily="2" charset="-122"/>
                <a:ea typeface="宋体" pitchFamily="2" charset="-122"/>
              </a:rPr>
              <a:t>　　</a:t>
            </a:r>
            <a:r>
              <a:rPr lang="en-US" altLang="zh-CN" sz="2400" dirty="0" err="1" smtClean="0">
                <a:solidFill>
                  <a:srgbClr val="000000"/>
                </a:solidFill>
                <a:latin typeface="宋体" pitchFamily="2" charset="-122"/>
                <a:ea typeface="宋体" pitchFamily="2" charset="-122"/>
              </a:rPr>
              <a:t>ArcScene</a:t>
            </a:r>
            <a:r>
              <a:rPr lang="en-US" altLang="zh-CN" sz="2400" dirty="0" smtClean="0">
                <a:solidFill>
                  <a:srgbClr val="000000"/>
                </a:solidFill>
                <a:latin typeface="宋体" pitchFamily="2" charset="-122"/>
                <a:ea typeface="宋体" pitchFamily="2" charset="-122"/>
              </a:rPr>
              <a:t> </a:t>
            </a:r>
            <a:r>
              <a:rPr lang="zh-CN" altLang="en-US" sz="2400" dirty="0" smtClean="0">
                <a:solidFill>
                  <a:srgbClr val="000000"/>
                </a:solidFill>
                <a:latin typeface="宋体" pitchFamily="2" charset="-122"/>
                <a:ea typeface="宋体" pitchFamily="2" charset="-122"/>
              </a:rPr>
              <a:t>中要素的立体显示（设置基准高程加载显示与突出显示两种方式）  </a:t>
            </a:r>
            <a:r>
              <a:rPr lang="zh-CN" altLang="en-US" sz="2400" dirty="0" smtClean="0">
                <a:ea typeface="宋体" pitchFamily="2" charset="-122"/>
              </a:rPr>
              <a:t>　</a:t>
            </a:r>
          </a:p>
        </p:txBody>
      </p:sp>
      <p:grpSp>
        <p:nvGrpSpPr>
          <p:cNvPr id="2" name="Group 14"/>
          <p:cNvGrpSpPr>
            <a:grpSpLocks/>
          </p:cNvGrpSpPr>
          <p:nvPr/>
        </p:nvGrpSpPr>
        <p:grpSpPr bwMode="auto">
          <a:xfrm>
            <a:off x="4638675" y="2492375"/>
            <a:ext cx="3789363" cy="3857625"/>
            <a:chOff x="3165" y="1570"/>
            <a:chExt cx="2586" cy="2430"/>
          </a:xfrm>
        </p:grpSpPr>
        <p:pic>
          <p:nvPicPr>
            <p:cNvPr id="44040" name="Picture 10" descr="555"/>
            <p:cNvPicPr>
              <a:picLocks noChangeAspect="1" noChangeArrowheads="1"/>
            </p:cNvPicPr>
            <p:nvPr/>
          </p:nvPicPr>
          <p:blipFill>
            <a:blip r:embed="rId2" cstate="print"/>
            <a:srcRect/>
            <a:stretch>
              <a:fillRect/>
            </a:stretch>
          </p:blipFill>
          <p:spPr bwMode="auto">
            <a:xfrm>
              <a:off x="3165" y="1570"/>
              <a:ext cx="2585" cy="2119"/>
            </a:xfrm>
            <a:prstGeom prst="rect">
              <a:avLst/>
            </a:prstGeom>
            <a:noFill/>
            <a:ln w="9525">
              <a:noFill/>
              <a:miter lim="800000"/>
              <a:headEnd/>
              <a:tailEnd/>
            </a:ln>
          </p:spPr>
        </p:pic>
        <p:sp>
          <p:nvSpPr>
            <p:cNvPr id="44041" name="Text Box 11"/>
            <p:cNvSpPr txBox="1">
              <a:spLocks noChangeArrowheads="1"/>
            </p:cNvSpPr>
            <p:nvPr/>
          </p:nvSpPr>
          <p:spPr bwMode="auto">
            <a:xfrm>
              <a:off x="3165" y="3748"/>
              <a:ext cx="2586" cy="252"/>
            </a:xfrm>
            <a:prstGeom prst="rect">
              <a:avLst/>
            </a:prstGeom>
            <a:noFill/>
            <a:ln w="9525">
              <a:noFill/>
              <a:miter lim="800000"/>
              <a:headEnd/>
              <a:tailEnd/>
            </a:ln>
          </p:spPr>
          <p:txBody>
            <a:bodyPr>
              <a:spAutoFit/>
            </a:bodyPr>
            <a:lstStyle/>
            <a:p>
              <a:pPr algn="ctr">
                <a:spcBef>
                  <a:spcPct val="50000"/>
                </a:spcBef>
              </a:pPr>
              <a:r>
                <a:rPr lang="zh-CN" altLang="en-US" sz="2000" dirty="0" smtClean="0">
                  <a:latin typeface="隶书" pitchFamily="49" charset="-122"/>
                  <a:ea typeface="隶书" pitchFamily="49" charset="-122"/>
                </a:rPr>
                <a:t>设置</a:t>
              </a:r>
              <a:r>
                <a:rPr lang="zh-CN" altLang="en-US" sz="2000" dirty="0">
                  <a:latin typeface="隶书" pitchFamily="49" charset="-122"/>
                  <a:ea typeface="隶书" pitchFamily="49" charset="-122"/>
                </a:rPr>
                <a:t>突出显示操作对话框</a:t>
              </a:r>
            </a:p>
          </p:txBody>
        </p:sp>
      </p:grpSp>
      <p:grpSp>
        <p:nvGrpSpPr>
          <p:cNvPr id="3" name="Group 13"/>
          <p:cNvGrpSpPr>
            <a:grpSpLocks/>
          </p:cNvGrpSpPr>
          <p:nvPr/>
        </p:nvGrpSpPr>
        <p:grpSpPr bwMode="auto">
          <a:xfrm>
            <a:off x="0" y="2492375"/>
            <a:ext cx="4638675" cy="3857625"/>
            <a:chOff x="0" y="1570"/>
            <a:chExt cx="3165" cy="2430"/>
          </a:xfrm>
        </p:grpSpPr>
        <p:pic>
          <p:nvPicPr>
            <p:cNvPr id="44038" name="Picture 7"/>
            <p:cNvPicPr>
              <a:picLocks noChangeAspect="1" noChangeArrowheads="1"/>
            </p:cNvPicPr>
            <p:nvPr/>
          </p:nvPicPr>
          <p:blipFill>
            <a:blip r:embed="rId3" cstate="print"/>
            <a:srcRect l="24249" t="19882" r="17902" b="17126"/>
            <a:stretch>
              <a:fillRect/>
            </a:stretch>
          </p:blipFill>
          <p:spPr bwMode="auto">
            <a:xfrm>
              <a:off x="443" y="1570"/>
              <a:ext cx="2598" cy="2115"/>
            </a:xfrm>
            <a:prstGeom prst="rect">
              <a:avLst/>
            </a:prstGeom>
            <a:noFill/>
            <a:ln w="9525">
              <a:noFill/>
              <a:miter lim="800000"/>
              <a:headEnd/>
              <a:tailEnd/>
            </a:ln>
          </p:spPr>
        </p:pic>
        <p:sp>
          <p:nvSpPr>
            <p:cNvPr id="44039" name="Text Box 12"/>
            <p:cNvSpPr txBox="1">
              <a:spLocks noChangeArrowheads="1"/>
            </p:cNvSpPr>
            <p:nvPr/>
          </p:nvSpPr>
          <p:spPr bwMode="auto">
            <a:xfrm>
              <a:off x="0" y="3748"/>
              <a:ext cx="3165" cy="252"/>
            </a:xfrm>
            <a:prstGeom prst="rect">
              <a:avLst/>
            </a:prstGeom>
            <a:noFill/>
            <a:ln w="9525">
              <a:noFill/>
              <a:miter lim="800000"/>
              <a:headEnd/>
              <a:tailEnd/>
            </a:ln>
          </p:spPr>
          <p:txBody>
            <a:bodyPr>
              <a:spAutoFit/>
            </a:bodyPr>
            <a:lstStyle/>
            <a:p>
              <a:pPr algn="ctr">
                <a:spcBef>
                  <a:spcPct val="50000"/>
                </a:spcBef>
              </a:pPr>
              <a:r>
                <a:rPr lang="zh-CN" altLang="en-US" sz="2000" dirty="0" smtClean="0">
                  <a:latin typeface="隶书" pitchFamily="49" charset="-122"/>
                  <a:ea typeface="隶书" pitchFamily="49" charset="-122"/>
                </a:rPr>
                <a:t>设置</a:t>
              </a:r>
              <a:r>
                <a:rPr lang="zh-CN" altLang="en-US" sz="2000" dirty="0">
                  <a:latin typeface="隶书" pitchFamily="49" charset="-122"/>
                  <a:ea typeface="隶书" pitchFamily="49" charset="-122"/>
                </a:rPr>
                <a:t>基准高程加载显示操作对话框</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5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Scale>
                                      <p:cBhvr>
                                        <p:cTn id="15"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2"/>
                                        </p:tgtEl>
                                        <p:attrNameLst>
                                          <p:attrName>ppt_x</p:attrName>
                                          <p:attrName>ppt_y</p:attrName>
                                        </p:attrNameLst>
                                      </p:cBhvr>
                                    </p:animMotion>
                                    <p:animEffect transition="in" filter="fade">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三、</a:t>
            </a:r>
            <a:r>
              <a:rPr lang="en-US" altLang="zh-CN" smtClean="0">
                <a:ea typeface="宋体" pitchFamily="2" charset="-122"/>
              </a:rPr>
              <a:t>ArcScene</a:t>
            </a:r>
            <a:r>
              <a:rPr lang="zh-CN" altLang="en-US" smtClean="0">
                <a:ea typeface="宋体" pitchFamily="2" charset="-122"/>
              </a:rPr>
              <a:t>三维可视化</a:t>
            </a:r>
          </a:p>
        </p:txBody>
      </p:sp>
      <p:sp>
        <p:nvSpPr>
          <p:cNvPr id="123907" name="Rectangle 3"/>
          <p:cNvSpPr>
            <a:spLocks noGrp="1" noChangeArrowheads="1"/>
          </p:cNvSpPr>
          <p:nvPr>
            <p:ph sz="half" idx="4294967295"/>
          </p:nvPr>
        </p:nvSpPr>
        <p:spPr>
          <a:xfrm>
            <a:off x="-1" y="1989138"/>
            <a:ext cx="8697969" cy="4137025"/>
          </a:xfrm>
          <a:prstGeom prst="rect">
            <a:avLst/>
          </a:prstGeom>
        </p:spPr>
        <p:txBody>
          <a:bodyPr/>
          <a:lstStyle/>
          <a:p>
            <a:pPr marL="609600" indent="-609600">
              <a:buFontTx/>
              <a:buNone/>
            </a:pPr>
            <a:r>
              <a:rPr lang="en-US" altLang="zh-CN" sz="2400" dirty="0" smtClean="0">
                <a:solidFill>
                  <a:srgbClr val="000000"/>
                </a:solidFill>
                <a:latin typeface="宋体" pitchFamily="2" charset="-122"/>
                <a:ea typeface="宋体" pitchFamily="2" charset="-122"/>
              </a:rPr>
              <a:t>2. </a:t>
            </a:r>
            <a:r>
              <a:rPr lang="zh-CN" altLang="en-US" sz="2400" dirty="0" smtClean="0">
                <a:solidFill>
                  <a:srgbClr val="000000"/>
                </a:solidFill>
                <a:latin typeface="宋体" pitchFamily="2" charset="-122"/>
                <a:ea typeface="宋体" pitchFamily="2" charset="-122"/>
              </a:rPr>
              <a:t>设置场景属性</a:t>
            </a:r>
          </a:p>
          <a:p>
            <a:pPr marL="990600" lvl="1" indent="-533400">
              <a:buFont typeface="Wingdings" pitchFamily="2" charset="2"/>
              <a:buChar char="Ø"/>
            </a:pPr>
            <a:r>
              <a:rPr lang="zh-CN" altLang="en-US" sz="2400" dirty="0" smtClean="0">
                <a:solidFill>
                  <a:srgbClr val="000000"/>
                </a:solidFill>
                <a:latin typeface="Arial" pitchFamily="34" charset="0"/>
                <a:ea typeface="宋体" pitchFamily="2" charset="-122"/>
              </a:rPr>
              <a:t>添加到场景中的图层必须具有坐标系统才能正确显示</a:t>
            </a:r>
          </a:p>
          <a:p>
            <a:pPr marL="990600" lvl="1" indent="-533400">
              <a:buFont typeface="Wingdings" pitchFamily="2" charset="2"/>
              <a:buChar char="Ø"/>
            </a:pPr>
            <a:r>
              <a:rPr lang="zh-CN" altLang="en-US" sz="2400" dirty="0" smtClean="0">
                <a:solidFill>
                  <a:srgbClr val="000000"/>
                </a:solidFill>
                <a:latin typeface="Arial" pitchFamily="34" charset="0"/>
                <a:ea typeface="宋体" pitchFamily="2" charset="-122"/>
              </a:rPr>
              <a:t>为更好地表示地表高低起伏的形态，有时需要进行垂直拉伸，以免地形显示地过于陡峭或平坦；</a:t>
            </a:r>
          </a:p>
          <a:p>
            <a:pPr marL="990600" lvl="1" indent="-533400">
              <a:buFont typeface="Wingdings" pitchFamily="2" charset="2"/>
              <a:buChar char="Ø"/>
            </a:pPr>
            <a:r>
              <a:rPr lang="zh-CN" altLang="en-US" sz="2400" dirty="0" smtClean="0">
                <a:solidFill>
                  <a:srgbClr val="000000"/>
                </a:solidFill>
                <a:latin typeface="Arial" pitchFamily="34" charset="0"/>
                <a:ea typeface="宋体" pitchFamily="2" charset="-122"/>
              </a:rPr>
              <a:t>为全面地了解区域地形地貌特征，可以进行动画旋转</a:t>
            </a:r>
          </a:p>
          <a:p>
            <a:pPr marL="990600" lvl="1" indent="-533400">
              <a:buFont typeface="Wingdings" pitchFamily="2" charset="2"/>
              <a:buChar char="Ø"/>
            </a:pPr>
            <a:r>
              <a:rPr lang="zh-CN" altLang="en-US" sz="2400" dirty="0" smtClean="0">
                <a:solidFill>
                  <a:srgbClr val="000000"/>
                </a:solidFill>
                <a:latin typeface="Arial" pitchFamily="34" charset="0"/>
                <a:ea typeface="宋体" pitchFamily="2" charset="-122"/>
              </a:rPr>
              <a:t>为增加场景真实感，需要设置合适的背景颜色；</a:t>
            </a:r>
          </a:p>
          <a:p>
            <a:pPr marL="990600" lvl="1" indent="-533400">
              <a:buFont typeface="Wingdings" pitchFamily="2" charset="2"/>
              <a:buChar char="Ø"/>
            </a:pPr>
            <a:r>
              <a:rPr lang="zh-CN" altLang="en-US" sz="2400" dirty="0" smtClean="0">
                <a:solidFill>
                  <a:srgbClr val="000000"/>
                </a:solidFill>
                <a:latin typeface="Arial" pitchFamily="34" charset="0"/>
                <a:ea typeface="宋体" pitchFamily="2" charset="-122"/>
              </a:rPr>
              <a:t>根据不同分析需求，设置不同的场景光照条件，包括入射方位角、入射高度角及表面阴影对比度；</a:t>
            </a:r>
          </a:p>
          <a:p>
            <a:pPr marL="990600" lvl="1" indent="-533400">
              <a:buFont typeface="Wingdings" pitchFamily="2" charset="2"/>
              <a:buChar char="Ø"/>
            </a:pPr>
            <a:r>
              <a:rPr lang="zh-CN" altLang="en-US" sz="2400" dirty="0" smtClean="0">
                <a:solidFill>
                  <a:srgbClr val="000000"/>
                </a:solidFill>
                <a:latin typeface="Arial" pitchFamily="34" charset="0"/>
                <a:ea typeface="宋体" pitchFamily="2" charset="-122"/>
              </a:rPr>
              <a:t>为提高运行效率，需要尽可能地减小场景范围，去除一些不需要的信息。</a:t>
            </a:r>
            <a:endParaRPr lang="zh-CN" altLang="en-US" dirty="0" smtClean="0">
              <a:solidFill>
                <a:srgbClr val="000000"/>
              </a:solidFill>
              <a:latin typeface="Arial" pitchFamily="34" charset="0"/>
              <a:ea typeface="宋体" pitchFamily="2"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三、</a:t>
            </a:r>
            <a:r>
              <a:rPr lang="en-US" altLang="zh-CN" smtClean="0">
                <a:ea typeface="宋体" pitchFamily="2" charset="-122"/>
              </a:rPr>
              <a:t>ArcScene</a:t>
            </a:r>
            <a:r>
              <a:rPr lang="zh-CN" altLang="en-US" smtClean="0">
                <a:ea typeface="宋体" pitchFamily="2" charset="-122"/>
              </a:rPr>
              <a:t>三维可视化</a:t>
            </a:r>
          </a:p>
        </p:txBody>
      </p:sp>
      <p:sp>
        <p:nvSpPr>
          <p:cNvPr id="46083" name="Rectangle 3"/>
          <p:cNvSpPr>
            <a:spLocks noGrp="1" noChangeArrowheads="1"/>
          </p:cNvSpPr>
          <p:nvPr>
            <p:ph sz="half" idx="4294967295"/>
          </p:nvPr>
        </p:nvSpPr>
        <p:spPr>
          <a:xfrm>
            <a:off x="373005" y="1530324"/>
            <a:ext cx="4038600" cy="4137025"/>
          </a:xfrm>
          <a:prstGeom prst="rect">
            <a:avLst/>
          </a:prstGeom>
        </p:spPr>
        <p:txBody>
          <a:bodyPr/>
          <a:lstStyle/>
          <a:p>
            <a:pPr marL="609600" indent="-609600">
              <a:lnSpc>
                <a:spcPct val="70000"/>
              </a:lnSpc>
              <a:buFontTx/>
              <a:buNone/>
            </a:pPr>
            <a:r>
              <a:rPr lang="zh-CN" altLang="en-US" sz="2400" smtClean="0">
                <a:solidFill>
                  <a:srgbClr val="000000"/>
                </a:solidFill>
                <a:ea typeface="宋体" pitchFamily="2" charset="-122"/>
              </a:rPr>
              <a:t>（</a:t>
            </a:r>
            <a:r>
              <a:rPr lang="en-US" altLang="zh-CN" sz="2400" smtClean="0">
                <a:solidFill>
                  <a:srgbClr val="000000"/>
                </a:solidFill>
                <a:ea typeface="宋体" pitchFamily="2" charset="-122"/>
              </a:rPr>
              <a:t>1</a:t>
            </a:r>
            <a:r>
              <a:rPr lang="zh-CN" altLang="en-US" sz="2400" smtClean="0">
                <a:solidFill>
                  <a:srgbClr val="000000"/>
                </a:solidFill>
                <a:ea typeface="宋体" pitchFamily="2" charset="-122"/>
              </a:rPr>
              <a:t>） 场景坐标系统</a:t>
            </a:r>
          </a:p>
        </p:txBody>
      </p:sp>
      <p:grpSp>
        <p:nvGrpSpPr>
          <p:cNvPr id="2" name="Group 12"/>
          <p:cNvGrpSpPr>
            <a:grpSpLocks/>
          </p:cNvGrpSpPr>
          <p:nvPr/>
        </p:nvGrpSpPr>
        <p:grpSpPr bwMode="auto">
          <a:xfrm>
            <a:off x="2892402" y="1968480"/>
            <a:ext cx="3892572" cy="4464067"/>
            <a:chOff x="1578" y="1026"/>
            <a:chExt cx="3102" cy="3238"/>
          </a:xfrm>
        </p:grpSpPr>
        <p:pic>
          <p:nvPicPr>
            <p:cNvPr id="46085" name="Picture 10" descr="777"/>
            <p:cNvPicPr>
              <a:picLocks noChangeAspect="1" noChangeArrowheads="1"/>
            </p:cNvPicPr>
            <p:nvPr/>
          </p:nvPicPr>
          <p:blipFill>
            <a:blip r:embed="rId2" cstate="print"/>
            <a:srcRect/>
            <a:stretch>
              <a:fillRect/>
            </a:stretch>
          </p:blipFill>
          <p:spPr bwMode="auto">
            <a:xfrm>
              <a:off x="1578" y="1026"/>
              <a:ext cx="3039" cy="2939"/>
            </a:xfrm>
            <a:prstGeom prst="rect">
              <a:avLst/>
            </a:prstGeom>
            <a:noFill/>
            <a:ln w="9525">
              <a:noFill/>
              <a:miter lim="800000"/>
              <a:headEnd/>
              <a:tailEnd/>
            </a:ln>
          </p:spPr>
        </p:pic>
        <p:sp>
          <p:nvSpPr>
            <p:cNvPr id="46086" name="Text Box 11"/>
            <p:cNvSpPr txBox="1">
              <a:spLocks noChangeArrowheads="1"/>
            </p:cNvSpPr>
            <p:nvPr/>
          </p:nvSpPr>
          <p:spPr bwMode="auto">
            <a:xfrm>
              <a:off x="1714" y="3974"/>
              <a:ext cx="2966" cy="290"/>
            </a:xfrm>
            <a:prstGeom prst="rect">
              <a:avLst/>
            </a:prstGeom>
            <a:noFill/>
            <a:ln w="9525">
              <a:noFill/>
              <a:miter lim="800000"/>
              <a:headEnd/>
              <a:tailEnd/>
            </a:ln>
          </p:spPr>
          <p:txBody>
            <a:bodyPr>
              <a:spAutoFit/>
            </a:bodyPr>
            <a:lstStyle/>
            <a:p>
              <a:pPr algn="ctr">
                <a:spcBef>
                  <a:spcPct val="50000"/>
                </a:spcBef>
              </a:pPr>
              <a:r>
                <a:rPr lang="zh-CN" altLang="en-US" sz="2000" dirty="0" smtClean="0">
                  <a:latin typeface="隶书" pitchFamily="49" charset="-122"/>
                  <a:ea typeface="隶书" pitchFamily="49" charset="-122"/>
                </a:rPr>
                <a:t>场景</a:t>
              </a:r>
              <a:r>
                <a:rPr lang="zh-CN" altLang="en-US" sz="2000" dirty="0">
                  <a:latin typeface="隶书" pitchFamily="49" charset="-122"/>
                  <a:ea typeface="隶书" pitchFamily="49" charset="-122"/>
                </a:rPr>
                <a:t>坐标系统设置对话框</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9057" y="580986"/>
            <a:ext cx="2890535" cy="523220"/>
          </a:xfrm>
          <a:prstGeom prst="rect">
            <a:avLst/>
          </a:prstGeom>
        </p:spPr>
        <p:txBody>
          <a:bodyPr wrap="none">
            <a:spAutoFit/>
          </a:bodyPr>
          <a:lstStyle/>
          <a:p>
            <a:r>
              <a:rPr lang="en-US" altLang="zh-CN" sz="2800" dirty="0" smtClean="0">
                <a:solidFill>
                  <a:srgbClr val="000000"/>
                </a:solidFill>
                <a:latin typeface="宋体" pitchFamily="2" charset="-122"/>
              </a:rPr>
              <a:t>1</a:t>
            </a:r>
            <a:r>
              <a:rPr lang="zh-CN" altLang="en-US" sz="2800" dirty="0" smtClean="0">
                <a:solidFill>
                  <a:srgbClr val="000000"/>
                </a:solidFill>
                <a:latin typeface="宋体" pitchFamily="2" charset="-122"/>
              </a:rPr>
              <a:t>、三维数据管理</a:t>
            </a:r>
            <a:endParaRPr lang="en-US" altLang="zh-CN" sz="2800" dirty="0" smtClean="0">
              <a:solidFill>
                <a:srgbClr val="000000"/>
              </a:solidFill>
              <a:latin typeface="宋体" pitchFamily="2" charset="-122"/>
            </a:endParaRPr>
          </a:p>
        </p:txBody>
      </p:sp>
      <p:sp>
        <p:nvSpPr>
          <p:cNvPr id="3" name="TextBox 2"/>
          <p:cNvSpPr txBox="1"/>
          <p:nvPr/>
        </p:nvSpPr>
        <p:spPr>
          <a:xfrm>
            <a:off x="628596" y="1238220"/>
            <a:ext cx="7777269" cy="4524315"/>
          </a:xfrm>
          <a:prstGeom prst="rect">
            <a:avLst/>
          </a:prstGeom>
          <a:noFill/>
        </p:spPr>
        <p:txBody>
          <a:bodyPr wrap="square" rtlCol="0">
            <a:spAutoFit/>
          </a:bodyPr>
          <a:lstStyle/>
          <a:p>
            <a:pPr>
              <a:lnSpc>
                <a:spcPct val="150000"/>
              </a:lnSpc>
            </a:pPr>
            <a:r>
              <a:rPr lang="zh-CN" altLang="en-US" dirty="0" smtClean="0">
                <a:solidFill>
                  <a:schemeClr val="tx1"/>
                </a:solidFill>
              </a:rPr>
              <a:t>三维点、线数据的生成</a:t>
            </a:r>
            <a:endParaRPr lang="en-US" altLang="zh-CN" dirty="0" smtClean="0">
              <a:solidFill>
                <a:schemeClr val="tx1"/>
              </a:solidFill>
            </a:endParaRPr>
          </a:p>
          <a:p>
            <a:pPr>
              <a:lnSpc>
                <a:spcPct val="150000"/>
              </a:lnSpc>
            </a:pPr>
            <a:r>
              <a:rPr lang="zh-CN" altLang="en-US" b="0" dirty="0" smtClean="0">
                <a:solidFill>
                  <a:schemeClr val="tx1"/>
                </a:solidFill>
              </a:rPr>
              <a:t>（</a:t>
            </a:r>
            <a:r>
              <a:rPr lang="en-US" altLang="zh-CN" b="0" dirty="0" smtClean="0">
                <a:solidFill>
                  <a:schemeClr val="tx1"/>
                </a:solidFill>
              </a:rPr>
              <a:t>1</a:t>
            </a:r>
            <a:r>
              <a:rPr lang="zh-CN" altLang="en-US" b="0" dirty="0" smtClean="0">
                <a:solidFill>
                  <a:schemeClr val="tx1"/>
                </a:solidFill>
              </a:rPr>
              <a:t>）创建包含</a:t>
            </a:r>
            <a:r>
              <a:rPr lang="en-US" altLang="zh-CN" b="0" dirty="0" smtClean="0">
                <a:solidFill>
                  <a:schemeClr val="tx1"/>
                </a:solidFill>
              </a:rPr>
              <a:t>Z</a:t>
            </a:r>
            <a:r>
              <a:rPr lang="zh-CN" altLang="en-US" b="0" dirty="0" smtClean="0">
                <a:solidFill>
                  <a:schemeClr val="tx1"/>
                </a:solidFill>
              </a:rPr>
              <a:t>值的点、线要素类</a:t>
            </a:r>
            <a:endParaRPr lang="en-US" altLang="zh-CN" b="0" dirty="0" smtClean="0">
              <a:solidFill>
                <a:schemeClr val="tx1"/>
              </a:solidFill>
            </a:endParaRPr>
          </a:p>
          <a:p>
            <a:pPr>
              <a:lnSpc>
                <a:spcPct val="150000"/>
              </a:lnSpc>
            </a:pPr>
            <a:r>
              <a:rPr lang="en-US" altLang="zh-CN" b="0" dirty="0" smtClean="0">
                <a:solidFill>
                  <a:schemeClr val="tx1"/>
                </a:solidFill>
              </a:rPr>
              <a:t>	</a:t>
            </a:r>
            <a:r>
              <a:rPr lang="zh-CN" altLang="en-US" b="0" dirty="0" smtClean="0">
                <a:solidFill>
                  <a:schemeClr val="tx1"/>
                </a:solidFill>
              </a:rPr>
              <a:t>与新建要素类一样，添加</a:t>
            </a:r>
            <a:r>
              <a:rPr lang="en-US" altLang="zh-CN" b="0" dirty="0" smtClean="0">
                <a:solidFill>
                  <a:schemeClr val="tx1"/>
                </a:solidFill>
              </a:rPr>
              <a:t>Z</a:t>
            </a:r>
            <a:r>
              <a:rPr lang="zh-CN" altLang="en-US" b="0" dirty="0" smtClean="0">
                <a:solidFill>
                  <a:schemeClr val="tx1"/>
                </a:solidFill>
              </a:rPr>
              <a:t>值</a:t>
            </a:r>
            <a:endParaRPr lang="en-US" altLang="zh-CN" b="0" dirty="0" smtClean="0">
              <a:solidFill>
                <a:schemeClr val="tx1"/>
              </a:solidFill>
            </a:endParaRPr>
          </a:p>
          <a:p>
            <a:pPr>
              <a:lnSpc>
                <a:spcPct val="150000"/>
              </a:lnSpc>
            </a:pPr>
            <a:endParaRPr lang="en-US" altLang="zh-CN" b="0" dirty="0" smtClean="0">
              <a:solidFill>
                <a:schemeClr val="tx1"/>
              </a:solidFill>
            </a:endParaRPr>
          </a:p>
          <a:p>
            <a:pPr>
              <a:lnSpc>
                <a:spcPct val="150000"/>
              </a:lnSpc>
            </a:pPr>
            <a:endParaRPr lang="en-US" altLang="zh-CN" b="0" dirty="0" smtClean="0">
              <a:solidFill>
                <a:schemeClr val="tx1"/>
              </a:solidFill>
            </a:endParaRPr>
          </a:p>
          <a:p>
            <a:pPr>
              <a:lnSpc>
                <a:spcPct val="150000"/>
              </a:lnSpc>
            </a:pPr>
            <a:r>
              <a:rPr lang="zh-CN" altLang="en-US" b="0" dirty="0" smtClean="0">
                <a:solidFill>
                  <a:schemeClr val="tx1"/>
                </a:solidFill>
              </a:rPr>
              <a:t>（</a:t>
            </a:r>
            <a:r>
              <a:rPr lang="en-US" altLang="zh-CN" b="0" dirty="0" smtClean="0">
                <a:solidFill>
                  <a:schemeClr val="tx1"/>
                </a:solidFill>
              </a:rPr>
              <a:t>2</a:t>
            </a:r>
            <a:r>
              <a:rPr lang="zh-CN" altLang="en-US" b="0" dirty="0" smtClean="0">
                <a:solidFill>
                  <a:schemeClr val="tx1"/>
                </a:solidFill>
              </a:rPr>
              <a:t>）通过二维要素的属性创建三维点、线要素</a:t>
            </a:r>
            <a:endParaRPr lang="en-US" altLang="zh-CN" b="0" dirty="0" smtClean="0">
              <a:solidFill>
                <a:schemeClr val="tx1"/>
              </a:solidFill>
            </a:endParaRPr>
          </a:p>
          <a:p>
            <a:pPr>
              <a:lnSpc>
                <a:spcPct val="150000"/>
              </a:lnSpc>
            </a:pPr>
            <a:r>
              <a:rPr lang="en-US" altLang="zh-CN" b="0" dirty="0" smtClean="0">
                <a:solidFill>
                  <a:schemeClr val="tx1"/>
                </a:solidFill>
              </a:rPr>
              <a:t>chp13\create3D\From </a:t>
            </a:r>
            <a:r>
              <a:rPr lang="en-US" altLang="zh-CN" b="0" dirty="0" err="1" smtClean="0">
                <a:solidFill>
                  <a:schemeClr val="tx1"/>
                </a:solidFill>
              </a:rPr>
              <a:t>Attri</a:t>
            </a:r>
            <a:r>
              <a:rPr lang="en-US" altLang="zh-CN" b="0" dirty="0" smtClean="0">
                <a:solidFill>
                  <a:schemeClr val="tx1"/>
                </a:solidFill>
              </a:rPr>
              <a:t>\data</a:t>
            </a:r>
          </a:p>
          <a:p>
            <a:pPr>
              <a:lnSpc>
                <a:spcPct val="150000"/>
              </a:lnSpc>
            </a:pPr>
            <a:endParaRPr lang="zh-CN" altLang="en-US" b="0" dirty="0">
              <a:solidFill>
                <a:schemeClr val="tx1"/>
              </a:solidFill>
            </a:endParaRPr>
          </a:p>
        </p:txBody>
      </p:sp>
      <p:pic>
        <p:nvPicPr>
          <p:cNvPr id="1026" name="Picture 2"/>
          <p:cNvPicPr>
            <a:picLocks noChangeAspect="1" noChangeArrowheads="1"/>
          </p:cNvPicPr>
          <p:nvPr/>
        </p:nvPicPr>
        <p:blipFill>
          <a:blip r:embed="rId2" cstate="print"/>
          <a:srcRect/>
          <a:stretch>
            <a:fillRect/>
          </a:stretch>
        </p:blipFill>
        <p:spPr bwMode="auto">
          <a:xfrm>
            <a:off x="1103265" y="2881305"/>
            <a:ext cx="7124700" cy="10382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b="59415"/>
          <a:stretch>
            <a:fillRect/>
          </a:stretch>
        </p:blipFill>
        <p:spPr bwMode="auto">
          <a:xfrm>
            <a:off x="6142059" y="4524390"/>
            <a:ext cx="2474114" cy="200821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三、</a:t>
            </a:r>
            <a:r>
              <a:rPr lang="en-US" altLang="zh-CN" smtClean="0">
                <a:ea typeface="宋体" pitchFamily="2" charset="-122"/>
              </a:rPr>
              <a:t>ArcScene</a:t>
            </a:r>
            <a:r>
              <a:rPr lang="zh-CN" altLang="en-US" smtClean="0">
                <a:ea typeface="宋体" pitchFamily="2" charset="-122"/>
              </a:rPr>
              <a:t>三维可视化</a:t>
            </a:r>
          </a:p>
        </p:txBody>
      </p:sp>
      <p:sp>
        <p:nvSpPr>
          <p:cNvPr id="47107" name="Rectangle 3"/>
          <p:cNvSpPr>
            <a:spLocks noGrp="1" noChangeArrowheads="1"/>
          </p:cNvSpPr>
          <p:nvPr>
            <p:ph sz="half" idx="4294967295"/>
          </p:nvPr>
        </p:nvSpPr>
        <p:spPr>
          <a:xfrm>
            <a:off x="226953" y="1457298"/>
            <a:ext cx="4038600" cy="4137025"/>
          </a:xfrm>
          <a:prstGeom prst="rect">
            <a:avLst/>
          </a:prstGeom>
        </p:spPr>
        <p:txBody>
          <a:bodyPr/>
          <a:lstStyle/>
          <a:p>
            <a:pPr marL="609600" indent="-609600">
              <a:buFontTx/>
              <a:buNone/>
            </a:pPr>
            <a:r>
              <a:rPr lang="zh-CN" altLang="en-US" sz="2400" dirty="0" smtClean="0">
                <a:solidFill>
                  <a:srgbClr val="000000"/>
                </a:solidFill>
                <a:ea typeface="宋体" pitchFamily="2" charset="-122"/>
              </a:rPr>
              <a:t>（２） 垂直拉伸</a:t>
            </a:r>
          </a:p>
        </p:txBody>
      </p:sp>
      <p:grpSp>
        <p:nvGrpSpPr>
          <p:cNvPr id="2" name="Group 17"/>
          <p:cNvGrpSpPr>
            <a:grpSpLocks/>
          </p:cNvGrpSpPr>
          <p:nvPr/>
        </p:nvGrpSpPr>
        <p:grpSpPr bwMode="auto">
          <a:xfrm>
            <a:off x="1249317" y="1931967"/>
            <a:ext cx="3390900" cy="4289425"/>
            <a:chOff x="398" y="1162"/>
            <a:chExt cx="2314" cy="2702"/>
          </a:xfrm>
        </p:grpSpPr>
        <p:pic>
          <p:nvPicPr>
            <p:cNvPr id="47114" name="Picture 7" descr="888"/>
            <p:cNvPicPr>
              <a:picLocks noChangeAspect="1" noChangeArrowheads="1"/>
            </p:cNvPicPr>
            <p:nvPr/>
          </p:nvPicPr>
          <p:blipFill>
            <a:blip r:embed="rId2" cstate="print"/>
            <a:srcRect/>
            <a:stretch>
              <a:fillRect/>
            </a:stretch>
          </p:blipFill>
          <p:spPr bwMode="auto">
            <a:xfrm>
              <a:off x="444" y="1162"/>
              <a:ext cx="2231" cy="2405"/>
            </a:xfrm>
            <a:prstGeom prst="rect">
              <a:avLst/>
            </a:prstGeom>
            <a:noFill/>
            <a:ln w="9525">
              <a:noFill/>
              <a:miter lim="800000"/>
              <a:headEnd/>
              <a:tailEnd/>
            </a:ln>
          </p:spPr>
        </p:pic>
        <p:sp>
          <p:nvSpPr>
            <p:cNvPr id="47115" name="Text Box 13"/>
            <p:cNvSpPr txBox="1">
              <a:spLocks noChangeArrowheads="1"/>
            </p:cNvSpPr>
            <p:nvPr/>
          </p:nvSpPr>
          <p:spPr bwMode="auto">
            <a:xfrm>
              <a:off x="398" y="3612"/>
              <a:ext cx="2314" cy="252"/>
            </a:xfrm>
            <a:prstGeom prst="rect">
              <a:avLst/>
            </a:prstGeom>
            <a:noFill/>
            <a:ln w="9525">
              <a:noFill/>
              <a:miter lim="800000"/>
              <a:headEnd/>
              <a:tailEnd/>
            </a:ln>
          </p:spPr>
          <p:txBody>
            <a:bodyPr>
              <a:spAutoFit/>
            </a:bodyPr>
            <a:lstStyle/>
            <a:p>
              <a:pPr algn="ctr">
                <a:spcBef>
                  <a:spcPct val="50000"/>
                </a:spcBef>
              </a:pPr>
              <a:r>
                <a:rPr lang="zh-CN" altLang="en-US" sz="2000" dirty="0" smtClean="0">
                  <a:latin typeface="隶书" pitchFamily="49" charset="-122"/>
                  <a:ea typeface="隶书" pitchFamily="49" charset="-122"/>
                </a:rPr>
                <a:t>垂直</a:t>
              </a:r>
              <a:r>
                <a:rPr lang="zh-CN" altLang="en-US" sz="2000" dirty="0">
                  <a:latin typeface="隶书" pitchFamily="49" charset="-122"/>
                  <a:ea typeface="隶书" pitchFamily="49" charset="-122"/>
                </a:rPr>
                <a:t>拉伸操作对话框</a:t>
              </a:r>
            </a:p>
          </p:txBody>
        </p:sp>
      </p:grpSp>
      <p:grpSp>
        <p:nvGrpSpPr>
          <p:cNvPr id="3" name="Group 18"/>
          <p:cNvGrpSpPr>
            <a:grpSpLocks/>
          </p:cNvGrpSpPr>
          <p:nvPr/>
        </p:nvGrpSpPr>
        <p:grpSpPr bwMode="auto">
          <a:xfrm>
            <a:off x="5000625" y="1125538"/>
            <a:ext cx="3906838" cy="5564187"/>
            <a:chOff x="3413" y="709"/>
            <a:chExt cx="2665" cy="3505"/>
          </a:xfrm>
        </p:grpSpPr>
        <p:pic>
          <p:nvPicPr>
            <p:cNvPr id="47110" name="Picture 11" descr="2"/>
            <p:cNvPicPr>
              <a:picLocks noChangeAspect="1" noChangeArrowheads="1"/>
            </p:cNvPicPr>
            <p:nvPr/>
          </p:nvPicPr>
          <p:blipFill>
            <a:blip r:embed="rId3" cstate="print"/>
            <a:srcRect/>
            <a:stretch>
              <a:fillRect/>
            </a:stretch>
          </p:blipFill>
          <p:spPr bwMode="auto">
            <a:xfrm>
              <a:off x="3619" y="2205"/>
              <a:ext cx="2079" cy="1778"/>
            </a:xfrm>
            <a:prstGeom prst="rect">
              <a:avLst/>
            </a:prstGeom>
            <a:noFill/>
            <a:ln w="9525">
              <a:noFill/>
              <a:miter lim="800000"/>
              <a:headEnd/>
              <a:tailEnd/>
            </a:ln>
          </p:spPr>
        </p:pic>
        <p:pic>
          <p:nvPicPr>
            <p:cNvPr id="47111" name="Picture 12" descr="1"/>
            <p:cNvPicPr>
              <a:picLocks noChangeAspect="1" noChangeArrowheads="1"/>
            </p:cNvPicPr>
            <p:nvPr/>
          </p:nvPicPr>
          <p:blipFill>
            <a:blip r:embed="rId4" cstate="print"/>
            <a:srcRect/>
            <a:stretch>
              <a:fillRect/>
            </a:stretch>
          </p:blipFill>
          <p:spPr bwMode="auto">
            <a:xfrm>
              <a:off x="3755" y="709"/>
              <a:ext cx="1805" cy="1193"/>
            </a:xfrm>
            <a:prstGeom prst="rect">
              <a:avLst/>
            </a:prstGeom>
            <a:noFill/>
            <a:ln w="9525">
              <a:noFill/>
              <a:miter lim="800000"/>
              <a:headEnd/>
              <a:tailEnd/>
            </a:ln>
          </p:spPr>
        </p:pic>
        <p:sp>
          <p:nvSpPr>
            <p:cNvPr id="47112" name="Text Box 15"/>
            <p:cNvSpPr txBox="1">
              <a:spLocks noChangeArrowheads="1"/>
            </p:cNvSpPr>
            <p:nvPr/>
          </p:nvSpPr>
          <p:spPr bwMode="auto">
            <a:xfrm>
              <a:off x="3413" y="1980"/>
              <a:ext cx="2665" cy="252"/>
            </a:xfrm>
            <a:prstGeom prst="rect">
              <a:avLst/>
            </a:prstGeom>
            <a:noFill/>
            <a:ln w="9525">
              <a:noFill/>
              <a:miter lim="800000"/>
              <a:headEnd/>
              <a:tailEnd/>
            </a:ln>
          </p:spPr>
          <p:txBody>
            <a:bodyPr>
              <a:spAutoFit/>
            </a:bodyPr>
            <a:lstStyle/>
            <a:p>
              <a:pPr algn="ctr">
                <a:spcBef>
                  <a:spcPct val="50000"/>
                </a:spcBef>
              </a:pPr>
              <a:r>
                <a:rPr lang="zh-CN" altLang="en-US" sz="2000" dirty="0" smtClean="0">
                  <a:latin typeface="隶书" pitchFamily="49" charset="-122"/>
                  <a:ea typeface="隶书" pitchFamily="49" charset="-122"/>
                </a:rPr>
                <a:t>垂直</a:t>
              </a:r>
              <a:r>
                <a:rPr lang="zh-CN" altLang="en-US" sz="2000" dirty="0">
                  <a:latin typeface="隶书" pitchFamily="49" charset="-122"/>
                  <a:ea typeface="隶书" pitchFamily="49" charset="-122"/>
                </a:rPr>
                <a:t>拉伸前的原图</a:t>
              </a:r>
            </a:p>
          </p:txBody>
        </p:sp>
        <p:sp>
          <p:nvSpPr>
            <p:cNvPr id="47113" name="Text Box 16"/>
            <p:cNvSpPr txBox="1">
              <a:spLocks noChangeArrowheads="1"/>
            </p:cNvSpPr>
            <p:nvPr/>
          </p:nvSpPr>
          <p:spPr bwMode="auto">
            <a:xfrm>
              <a:off x="3664" y="4020"/>
              <a:ext cx="2283" cy="194"/>
            </a:xfrm>
            <a:prstGeom prst="rect">
              <a:avLst/>
            </a:prstGeom>
            <a:noFill/>
            <a:ln w="9525">
              <a:noFill/>
              <a:miter lim="800000"/>
              <a:headEnd/>
              <a:tailEnd/>
            </a:ln>
          </p:spPr>
          <p:txBody>
            <a:bodyPr>
              <a:spAutoFit/>
            </a:bodyPr>
            <a:lstStyle/>
            <a:p>
              <a:pPr algn="ctr">
                <a:lnSpc>
                  <a:spcPct val="70000"/>
                </a:lnSpc>
                <a:spcBef>
                  <a:spcPct val="50000"/>
                </a:spcBef>
              </a:pPr>
              <a:r>
                <a:rPr lang="zh-CN" altLang="en-US" sz="2000" dirty="0" smtClean="0">
                  <a:latin typeface="隶书" pitchFamily="49" charset="-122"/>
                  <a:ea typeface="隶书" pitchFamily="49" charset="-122"/>
                </a:rPr>
                <a:t>垂直</a:t>
              </a:r>
              <a:r>
                <a:rPr lang="zh-CN" altLang="en-US" sz="2000" dirty="0">
                  <a:latin typeface="隶书" pitchFamily="49" charset="-122"/>
                  <a:ea typeface="隶书" pitchFamily="49" charset="-122"/>
                </a:rPr>
                <a:t>拉伸后的图</a:t>
              </a:r>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三、</a:t>
            </a:r>
            <a:r>
              <a:rPr lang="en-US" altLang="zh-CN" smtClean="0">
                <a:ea typeface="宋体" pitchFamily="2" charset="-122"/>
              </a:rPr>
              <a:t>ArcScene</a:t>
            </a:r>
            <a:r>
              <a:rPr lang="zh-CN" altLang="en-US" smtClean="0">
                <a:ea typeface="宋体" pitchFamily="2" charset="-122"/>
              </a:rPr>
              <a:t>三维可视化</a:t>
            </a:r>
          </a:p>
        </p:txBody>
      </p:sp>
      <p:sp>
        <p:nvSpPr>
          <p:cNvPr id="48131" name="Rectangle 3"/>
          <p:cNvSpPr>
            <a:spLocks noGrp="1" noChangeArrowheads="1"/>
          </p:cNvSpPr>
          <p:nvPr>
            <p:ph sz="half" idx="4294967295"/>
          </p:nvPr>
        </p:nvSpPr>
        <p:spPr>
          <a:xfrm>
            <a:off x="0" y="1989138"/>
            <a:ext cx="4038600" cy="4137025"/>
          </a:xfrm>
          <a:prstGeom prst="rect">
            <a:avLst/>
          </a:prstGeom>
        </p:spPr>
        <p:txBody>
          <a:bodyPr/>
          <a:lstStyle/>
          <a:p>
            <a:pPr marL="609600" indent="-609600">
              <a:lnSpc>
                <a:spcPct val="70000"/>
              </a:lnSpc>
              <a:buFontTx/>
              <a:buNone/>
            </a:pPr>
            <a:r>
              <a:rPr lang="zh-CN" altLang="en-US" sz="2400" smtClean="0">
                <a:solidFill>
                  <a:srgbClr val="000000"/>
                </a:solidFill>
                <a:ea typeface="宋体" pitchFamily="2" charset="-122"/>
              </a:rPr>
              <a:t>（</a:t>
            </a:r>
            <a:r>
              <a:rPr lang="en-US" altLang="zh-CN" sz="2400" smtClean="0">
                <a:solidFill>
                  <a:srgbClr val="000000"/>
                </a:solidFill>
                <a:ea typeface="宋体" pitchFamily="2" charset="-122"/>
              </a:rPr>
              <a:t>3</a:t>
            </a:r>
            <a:r>
              <a:rPr lang="zh-CN" altLang="en-US" sz="2400" smtClean="0">
                <a:solidFill>
                  <a:srgbClr val="000000"/>
                </a:solidFill>
                <a:ea typeface="宋体" pitchFamily="2" charset="-122"/>
              </a:rPr>
              <a:t>）使用动画旋转</a:t>
            </a:r>
            <a:r>
              <a:rPr lang="en-US" altLang="zh-CN" sz="2400" smtClean="0">
                <a:solidFill>
                  <a:srgbClr val="000000"/>
                </a:solidFill>
                <a:ea typeface="宋体" pitchFamily="2" charset="-122"/>
              </a:rPr>
              <a:t>:</a:t>
            </a:r>
          </a:p>
        </p:txBody>
      </p:sp>
      <p:grpSp>
        <p:nvGrpSpPr>
          <p:cNvPr id="2" name="Group 11"/>
          <p:cNvGrpSpPr>
            <a:grpSpLocks/>
          </p:cNvGrpSpPr>
          <p:nvPr/>
        </p:nvGrpSpPr>
        <p:grpSpPr bwMode="auto">
          <a:xfrm>
            <a:off x="3221018" y="2004993"/>
            <a:ext cx="3351231" cy="4586204"/>
            <a:chOff x="1895" y="1071"/>
            <a:chExt cx="2590" cy="3082"/>
          </a:xfrm>
        </p:grpSpPr>
        <p:pic>
          <p:nvPicPr>
            <p:cNvPr id="48133" name="Picture 9" descr="010"/>
            <p:cNvPicPr>
              <a:picLocks noChangeAspect="1" noChangeArrowheads="1"/>
            </p:cNvPicPr>
            <p:nvPr/>
          </p:nvPicPr>
          <p:blipFill>
            <a:blip r:embed="rId2" cstate="print"/>
            <a:srcRect/>
            <a:stretch>
              <a:fillRect/>
            </a:stretch>
          </p:blipFill>
          <p:spPr bwMode="auto">
            <a:xfrm>
              <a:off x="1895" y="1071"/>
              <a:ext cx="2560" cy="2721"/>
            </a:xfrm>
            <a:prstGeom prst="rect">
              <a:avLst/>
            </a:prstGeom>
            <a:noFill/>
            <a:ln w="9525">
              <a:noFill/>
              <a:miter lim="800000"/>
              <a:headEnd/>
              <a:tailEnd/>
            </a:ln>
          </p:spPr>
        </p:pic>
        <p:sp>
          <p:nvSpPr>
            <p:cNvPr id="48134" name="Text Box 10"/>
            <p:cNvSpPr txBox="1">
              <a:spLocks noChangeArrowheads="1"/>
            </p:cNvSpPr>
            <p:nvPr/>
          </p:nvSpPr>
          <p:spPr bwMode="auto">
            <a:xfrm>
              <a:off x="2031" y="3884"/>
              <a:ext cx="2454" cy="269"/>
            </a:xfrm>
            <a:prstGeom prst="rect">
              <a:avLst/>
            </a:prstGeom>
            <a:noFill/>
            <a:ln w="9525">
              <a:noFill/>
              <a:miter lim="800000"/>
              <a:headEnd/>
              <a:tailEnd/>
            </a:ln>
          </p:spPr>
          <p:txBody>
            <a:bodyPr>
              <a:spAutoFit/>
            </a:bodyPr>
            <a:lstStyle/>
            <a:p>
              <a:pPr algn="ctr">
                <a:spcBef>
                  <a:spcPct val="50000"/>
                </a:spcBef>
              </a:pPr>
              <a:r>
                <a:rPr lang="zh-CN" altLang="en-US" sz="2000" dirty="0" smtClean="0">
                  <a:latin typeface="隶书" pitchFamily="49" charset="-122"/>
                  <a:ea typeface="隶书" pitchFamily="49" charset="-122"/>
                </a:rPr>
                <a:t>动画</a:t>
              </a:r>
              <a:r>
                <a:rPr lang="zh-CN" altLang="en-US" sz="2000" dirty="0">
                  <a:latin typeface="隶书" pitchFamily="49" charset="-122"/>
                  <a:ea typeface="隶书" pitchFamily="49" charset="-122"/>
                </a:rPr>
                <a:t>旋转操作对话框</a:t>
              </a:r>
            </a:p>
          </p:txBody>
        </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三、</a:t>
            </a:r>
            <a:r>
              <a:rPr lang="en-US" altLang="zh-CN" smtClean="0">
                <a:ea typeface="宋体" pitchFamily="2" charset="-122"/>
              </a:rPr>
              <a:t>ArcScene</a:t>
            </a:r>
            <a:r>
              <a:rPr lang="zh-CN" altLang="en-US" smtClean="0">
                <a:ea typeface="宋体" pitchFamily="2" charset="-122"/>
              </a:rPr>
              <a:t>三维可视化</a:t>
            </a:r>
          </a:p>
        </p:txBody>
      </p:sp>
      <p:sp>
        <p:nvSpPr>
          <p:cNvPr id="49155" name="Rectangle 3"/>
          <p:cNvSpPr>
            <a:spLocks noGrp="1" noChangeArrowheads="1"/>
          </p:cNvSpPr>
          <p:nvPr>
            <p:ph sz="half" idx="4294967295"/>
          </p:nvPr>
        </p:nvSpPr>
        <p:spPr>
          <a:xfrm>
            <a:off x="0" y="1989138"/>
            <a:ext cx="4038600" cy="4137025"/>
          </a:xfrm>
          <a:prstGeom prst="rect">
            <a:avLst/>
          </a:prstGeom>
        </p:spPr>
        <p:txBody>
          <a:bodyPr/>
          <a:lstStyle/>
          <a:p>
            <a:pPr marL="609600" indent="-609600">
              <a:lnSpc>
                <a:spcPct val="80000"/>
              </a:lnSpc>
              <a:buFontTx/>
              <a:buNone/>
            </a:pPr>
            <a:r>
              <a:rPr lang="zh-CN" altLang="en-US" sz="2400" smtClean="0">
                <a:solidFill>
                  <a:srgbClr val="000000"/>
                </a:solidFill>
                <a:latin typeface="宋体" pitchFamily="2" charset="-122"/>
                <a:ea typeface="宋体" pitchFamily="2" charset="-122"/>
              </a:rPr>
              <a:t>（</a:t>
            </a:r>
            <a:r>
              <a:rPr lang="en-US" altLang="zh-CN" sz="2400" smtClean="0">
                <a:solidFill>
                  <a:srgbClr val="000000"/>
                </a:solidFill>
                <a:latin typeface="宋体" pitchFamily="2" charset="-122"/>
                <a:ea typeface="宋体" pitchFamily="2" charset="-122"/>
              </a:rPr>
              <a:t>4</a:t>
            </a:r>
            <a:r>
              <a:rPr lang="zh-CN" altLang="en-US" sz="2400" smtClean="0">
                <a:solidFill>
                  <a:srgbClr val="000000"/>
                </a:solidFill>
                <a:latin typeface="宋体" pitchFamily="2" charset="-122"/>
                <a:ea typeface="宋体" pitchFamily="2" charset="-122"/>
              </a:rPr>
              <a:t>）改变场景的光照</a:t>
            </a:r>
            <a:r>
              <a:rPr lang="en-US" altLang="zh-CN" sz="2400" smtClean="0">
                <a:solidFill>
                  <a:srgbClr val="000000"/>
                </a:solidFill>
                <a:latin typeface="宋体" pitchFamily="2" charset="-122"/>
                <a:ea typeface="宋体" pitchFamily="2" charset="-122"/>
              </a:rPr>
              <a:t> </a:t>
            </a:r>
          </a:p>
        </p:txBody>
      </p:sp>
      <p:grpSp>
        <p:nvGrpSpPr>
          <p:cNvPr id="2" name="Group 9"/>
          <p:cNvGrpSpPr>
            <a:grpSpLocks/>
          </p:cNvGrpSpPr>
          <p:nvPr/>
        </p:nvGrpSpPr>
        <p:grpSpPr bwMode="auto">
          <a:xfrm>
            <a:off x="4754565" y="1757363"/>
            <a:ext cx="3660775" cy="4792662"/>
            <a:chOff x="1850" y="1071"/>
            <a:chExt cx="2499" cy="3019"/>
          </a:xfrm>
        </p:grpSpPr>
        <p:pic>
          <p:nvPicPr>
            <p:cNvPr id="49157" name="Picture 6" descr="011"/>
            <p:cNvPicPr>
              <a:picLocks noChangeAspect="1" noChangeArrowheads="1"/>
            </p:cNvPicPr>
            <p:nvPr/>
          </p:nvPicPr>
          <p:blipFill>
            <a:blip r:embed="rId2" cstate="print"/>
            <a:srcRect/>
            <a:stretch>
              <a:fillRect/>
            </a:stretch>
          </p:blipFill>
          <p:spPr bwMode="auto">
            <a:xfrm>
              <a:off x="1850" y="1071"/>
              <a:ext cx="2499" cy="2676"/>
            </a:xfrm>
            <a:prstGeom prst="rect">
              <a:avLst/>
            </a:prstGeom>
            <a:noFill/>
            <a:ln w="9525">
              <a:noFill/>
              <a:miter lim="800000"/>
              <a:headEnd/>
              <a:tailEnd/>
            </a:ln>
          </p:spPr>
        </p:pic>
        <p:sp>
          <p:nvSpPr>
            <p:cNvPr id="49158" name="Text Box 8"/>
            <p:cNvSpPr txBox="1">
              <a:spLocks noChangeArrowheads="1"/>
            </p:cNvSpPr>
            <p:nvPr/>
          </p:nvSpPr>
          <p:spPr bwMode="auto">
            <a:xfrm>
              <a:off x="1986" y="3838"/>
              <a:ext cx="2222" cy="252"/>
            </a:xfrm>
            <a:prstGeom prst="rect">
              <a:avLst/>
            </a:prstGeom>
            <a:noFill/>
            <a:ln w="9525">
              <a:noFill/>
              <a:miter lim="800000"/>
              <a:headEnd/>
              <a:tailEnd/>
            </a:ln>
          </p:spPr>
          <p:txBody>
            <a:bodyPr>
              <a:spAutoFit/>
            </a:bodyPr>
            <a:lstStyle/>
            <a:p>
              <a:pPr algn="ctr">
                <a:spcBef>
                  <a:spcPct val="50000"/>
                </a:spcBef>
              </a:pPr>
              <a:r>
                <a:rPr lang="zh-CN" altLang="en-US" sz="2000" dirty="0" smtClean="0">
                  <a:latin typeface="隶书" pitchFamily="49" charset="-122"/>
                  <a:ea typeface="隶书" pitchFamily="49" charset="-122"/>
                </a:rPr>
                <a:t>场景</a:t>
              </a:r>
              <a:r>
                <a:rPr lang="zh-CN" altLang="en-US" sz="2000" dirty="0">
                  <a:latin typeface="隶书" pitchFamily="49" charset="-122"/>
                  <a:ea typeface="隶书" pitchFamily="49" charset="-122"/>
                </a:rPr>
                <a:t>光照设置对话框</a:t>
              </a:r>
            </a:p>
          </p:txBody>
        </p:sp>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三、</a:t>
            </a:r>
            <a:r>
              <a:rPr lang="en-US" altLang="zh-CN" smtClean="0">
                <a:ea typeface="宋体" pitchFamily="2" charset="-122"/>
              </a:rPr>
              <a:t>ArcScene</a:t>
            </a:r>
            <a:r>
              <a:rPr lang="zh-CN" altLang="en-US" smtClean="0">
                <a:ea typeface="宋体" pitchFamily="2" charset="-122"/>
              </a:rPr>
              <a:t>三维可视化</a:t>
            </a:r>
          </a:p>
        </p:txBody>
      </p:sp>
      <p:sp>
        <p:nvSpPr>
          <p:cNvPr id="50179" name="Rectangle 3"/>
          <p:cNvSpPr>
            <a:spLocks noGrp="1" noChangeArrowheads="1"/>
          </p:cNvSpPr>
          <p:nvPr>
            <p:ph sz="half" idx="4294967295"/>
          </p:nvPr>
        </p:nvSpPr>
        <p:spPr>
          <a:xfrm>
            <a:off x="0" y="1989138"/>
            <a:ext cx="4038600" cy="4137025"/>
          </a:xfrm>
          <a:prstGeom prst="rect">
            <a:avLst/>
          </a:prstGeom>
        </p:spPr>
        <p:txBody>
          <a:bodyPr/>
          <a:lstStyle/>
          <a:p>
            <a:pPr marL="609600" indent="-609600">
              <a:lnSpc>
                <a:spcPct val="70000"/>
              </a:lnSpc>
              <a:buFontTx/>
              <a:buNone/>
            </a:pPr>
            <a:r>
              <a:rPr lang="zh-CN" altLang="en-US" sz="2400" smtClean="0">
                <a:solidFill>
                  <a:srgbClr val="000000"/>
                </a:solidFill>
                <a:latin typeface="宋体" pitchFamily="2" charset="-122"/>
                <a:ea typeface="宋体" pitchFamily="2" charset="-122"/>
              </a:rPr>
              <a:t>（</a:t>
            </a:r>
            <a:r>
              <a:rPr lang="en-US" altLang="zh-CN" sz="2400" smtClean="0">
                <a:solidFill>
                  <a:srgbClr val="000000"/>
                </a:solidFill>
                <a:latin typeface="宋体" pitchFamily="2" charset="-122"/>
                <a:ea typeface="宋体" pitchFamily="2" charset="-122"/>
              </a:rPr>
              <a:t>5</a:t>
            </a:r>
            <a:r>
              <a:rPr lang="zh-CN" altLang="en-US" sz="2400" smtClean="0">
                <a:solidFill>
                  <a:srgbClr val="000000"/>
                </a:solidFill>
                <a:latin typeface="宋体" pitchFamily="2" charset="-122"/>
                <a:ea typeface="宋体" pitchFamily="2" charset="-122"/>
              </a:rPr>
              <a:t>）改变场景范围 </a:t>
            </a:r>
            <a:endParaRPr lang="en-US" altLang="zh-CN" sz="2400" smtClean="0">
              <a:solidFill>
                <a:srgbClr val="000000"/>
              </a:solidFill>
              <a:latin typeface="宋体" pitchFamily="2" charset="-122"/>
              <a:ea typeface="宋体" pitchFamily="2" charset="-122"/>
            </a:endParaRPr>
          </a:p>
        </p:txBody>
      </p:sp>
      <p:grpSp>
        <p:nvGrpSpPr>
          <p:cNvPr id="2" name="Group 11"/>
          <p:cNvGrpSpPr>
            <a:grpSpLocks/>
          </p:cNvGrpSpPr>
          <p:nvPr/>
        </p:nvGrpSpPr>
        <p:grpSpPr bwMode="auto">
          <a:xfrm>
            <a:off x="3367071" y="1901825"/>
            <a:ext cx="3530600" cy="4648200"/>
            <a:chOff x="1986" y="1162"/>
            <a:chExt cx="2409" cy="2928"/>
          </a:xfrm>
        </p:grpSpPr>
        <p:pic>
          <p:nvPicPr>
            <p:cNvPr id="50181" name="Picture 9"/>
            <p:cNvPicPr>
              <a:picLocks noChangeAspect="1" noChangeArrowheads="1"/>
            </p:cNvPicPr>
            <p:nvPr/>
          </p:nvPicPr>
          <p:blipFill>
            <a:blip r:embed="rId2" cstate="print"/>
            <a:srcRect l="19377" t="18060" r="34805" b="16437"/>
            <a:stretch>
              <a:fillRect/>
            </a:stretch>
          </p:blipFill>
          <p:spPr bwMode="auto">
            <a:xfrm>
              <a:off x="1986" y="1162"/>
              <a:ext cx="2409" cy="2586"/>
            </a:xfrm>
            <a:prstGeom prst="rect">
              <a:avLst/>
            </a:prstGeom>
            <a:noFill/>
            <a:ln w="9525">
              <a:noFill/>
              <a:miter lim="800000"/>
              <a:headEnd/>
              <a:tailEnd/>
            </a:ln>
          </p:spPr>
        </p:pic>
        <p:sp>
          <p:nvSpPr>
            <p:cNvPr id="50182" name="Text Box 10"/>
            <p:cNvSpPr txBox="1">
              <a:spLocks noChangeArrowheads="1"/>
            </p:cNvSpPr>
            <p:nvPr/>
          </p:nvSpPr>
          <p:spPr bwMode="auto">
            <a:xfrm>
              <a:off x="2031" y="3838"/>
              <a:ext cx="2314" cy="252"/>
            </a:xfrm>
            <a:prstGeom prst="rect">
              <a:avLst/>
            </a:prstGeom>
            <a:noFill/>
            <a:ln w="9525">
              <a:noFill/>
              <a:miter lim="800000"/>
              <a:headEnd/>
              <a:tailEnd/>
            </a:ln>
          </p:spPr>
          <p:txBody>
            <a:bodyPr>
              <a:spAutoFit/>
            </a:bodyPr>
            <a:lstStyle/>
            <a:p>
              <a:pPr algn="ctr">
                <a:spcBef>
                  <a:spcPct val="50000"/>
                </a:spcBef>
              </a:pPr>
              <a:r>
                <a:rPr lang="zh-CN" altLang="en-US" sz="2000" dirty="0" smtClean="0">
                  <a:latin typeface="隶书" pitchFamily="49" charset="-122"/>
                  <a:ea typeface="隶书" pitchFamily="49" charset="-122"/>
                </a:rPr>
                <a:t>场景</a:t>
              </a:r>
              <a:r>
                <a:rPr lang="zh-CN" altLang="en-US" sz="2000" dirty="0">
                  <a:latin typeface="隶书" pitchFamily="49" charset="-122"/>
                  <a:ea typeface="隶书" pitchFamily="49" charset="-122"/>
                </a:rPr>
                <a:t>范围设置对话框</a:t>
              </a: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smtClean="0">
                <a:ea typeface="宋体" pitchFamily="2" charset="-122"/>
              </a:rPr>
              <a:t>三、</a:t>
            </a:r>
            <a:r>
              <a:rPr lang="en-US" altLang="zh-CN" smtClean="0">
                <a:ea typeface="宋体" pitchFamily="2" charset="-122"/>
              </a:rPr>
              <a:t>ArcScene</a:t>
            </a:r>
            <a:r>
              <a:rPr lang="zh-CN" altLang="en-US" smtClean="0">
                <a:ea typeface="宋体" pitchFamily="2" charset="-122"/>
              </a:rPr>
              <a:t>三维可视化</a:t>
            </a:r>
          </a:p>
        </p:txBody>
      </p:sp>
      <p:sp>
        <p:nvSpPr>
          <p:cNvPr id="51203" name="Rectangle 3"/>
          <p:cNvSpPr>
            <a:spLocks noGrp="1" noChangeArrowheads="1"/>
          </p:cNvSpPr>
          <p:nvPr>
            <p:ph sz="half" idx="4294967295"/>
          </p:nvPr>
        </p:nvSpPr>
        <p:spPr>
          <a:xfrm>
            <a:off x="373005" y="1457298"/>
            <a:ext cx="4038600" cy="4137025"/>
          </a:xfrm>
          <a:prstGeom prst="rect">
            <a:avLst/>
          </a:prstGeom>
        </p:spPr>
        <p:txBody>
          <a:bodyPr/>
          <a:lstStyle/>
          <a:p>
            <a:pPr marL="609600" indent="-609600">
              <a:lnSpc>
                <a:spcPct val="70000"/>
              </a:lnSpc>
              <a:buFontTx/>
              <a:buNone/>
            </a:pPr>
            <a:r>
              <a:rPr lang="zh-CN" altLang="en-US" sz="2400" smtClean="0">
                <a:solidFill>
                  <a:srgbClr val="000000"/>
                </a:solidFill>
                <a:latin typeface="宋体" pitchFamily="2" charset="-122"/>
                <a:ea typeface="宋体" pitchFamily="2" charset="-122"/>
              </a:rPr>
              <a:t>效果图</a:t>
            </a:r>
            <a:endParaRPr lang="en-US" altLang="zh-CN" sz="2400" smtClean="0">
              <a:solidFill>
                <a:srgbClr val="000000"/>
              </a:solidFill>
              <a:latin typeface="宋体" pitchFamily="2" charset="-122"/>
              <a:ea typeface="宋体" pitchFamily="2" charset="-122"/>
            </a:endParaRPr>
          </a:p>
        </p:txBody>
      </p:sp>
      <p:pic>
        <p:nvPicPr>
          <p:cNvPr id="51204" name="Picture 1" descr="C:\Users\lenovo\AppData\Roaming\Tencent\Users\672727623\QQ\WinTemp\RichOle\`O[K8JM@2F15O{2Z@F[][9M.jpg"/>
          <p:cNvPicPr>
            <a:picLocks noChangeAspect="1" noChangeArrowheads="1"/>
          </p:cNvPicPr>
          <p:nvPr/>
        </p:nvPicPr>
        <p:blipFill>
          <a:blip r:embed="rId2" cstate="print"/>
          <a:srcRect/>
          <a:stretch>
            <a:fillRect/>
          </a:stretch>
        </p:blipFill>
        <p:spPr bwMode="auto">
          <a:xfrm>
            <a:off x="928688" y="2000250"/>
            <a:ext cx="7277100" cy="4324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1500095" y="2041506"/>
            <a:ext cx="6365846" cy="1938992"/>
          </a:xfrm>
          <a:prstGeom prst="rect">
            <a:avLst/>
          </a:prstGeom>
          <a:noFill/>
          <a:ln w="9525">
            <a:noFill/>
            <a:miter lim="800000"/>
            <a:headEnd/>
            <a:tailEnd/>
          </a:ln>
        </p:spPr>
        <p:txBody>
          <a:bodyPr wrap="none">
            <a:spAutoFit/>
          </a:bodyPr>
          <a:lstStyle/>
          <a:p>
            <a:pPr algn="ctr"/>
            <a:r>
              <a:rPr lang="zh-CN" altLang="en-US" sz="6000" dirty="0" smtClean="0">
                <a:solidFill>
                  <a:srgbClr val="C00000"/>
                </a:solidFill>
                <a:latin typeface="黑体" pitchFamily="2" charset="-122"/>
                <a:ea typeface="黑体" pitchFamily="2" charset="-122"/>
                <a:cs typeface="Times New Roman" pitchFamily="18" charset="0"/>
              </a:rPr>
              <a:t>本节内容到此结束</a:t>
            </a:r>
            <a:endParaRPr lang="en-US" altLang="zh-CN" sz="6000" dirty="0" smtClean="0">
              <a:solidFill>
                <a:srgbClr val="C00000"/>
              </a:solidFill>
              <a:latin typeface="黑体" pitchFamily="2" charset="-122"/>
              <a:ea typeface="黑体" pitchFamily="2" charset="-122"/>
              <a:cs typeface="Times New Roman" pitchFamily="18" charset="0"/>
            </a:endParaRPr>
          </a:p>
          <a:p>
            <a:pPr algn="ctr"/>
            <a:r>
              <a:rPr lang="zh-CN" altLang="en-US" sz="6000" dirty="0" smtClean="0">
                <a:solidFill>
                  <a:srgbClr val="C00000"/>
                </a:solidFill>
                <a:latin typeface="黑体" pitchFamily="2" charset="-122"/>
                <a:ea typeface="黑体" pitchFamily="2" charset="-122"/>
                <a:cs typeface="Times New Roman" pitchFamily="18" charset="0"/>
              </a:rPr>
              <a:t>下节课再见！</a:t>
            </a:r>
            <a:endParaRPr lang="en-US" altLang="zh-CN" sz="6000" dirty="0">
              <a:solidFill>
                <a:srgbClr val="C00000"/>
              </a:solidFill>
              <a:latin typeface="黑体" pitchFamily="2" charset="-122"/>
              <a:ea typeface="黑体" pitchFamily="2" charset="-122"/>
              <a:cs typeface="Times New Roman" pitchFamily="18" charset="0"/>
            </a:endParaRPr>
          </a:p>
        </p:txBody>
      </p:sp>
    </p:spTree>
  </p:cSld>
  <p:clrMapOvr>
    <a:masterClrMapping/>
  </p:clrMapOvr>
  <p:transition advTm="12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from="(-#ppt_w/2)" to="(#ppt_x)" calcmode="lin" valueType="num">
                                      <p:cBhvr>
                                        <p:cTn id="7" dur="600" fill="hold">
                                          <p:stCondLst>
                                            <p:cond delay="0"/>
                                          </p:stCondLst>
                                        </p:cTn>
                                        <p:tgtEl>
                                          <p:spTgt spid="3"/>
                                        </p:tgtEl>
                                        <p:attrNameLst>
                                          <p:attrName>ppt_x</p:attrName>
                                        </p:attrNameLst>
                                      </p:cBhvr>
                                    </p:anim>
                                    <p:anim from="0" to="-1.0" calcmode="lin" valueType="num">
                                      <p:cBhvr>
                                        <p:cTn id="8" dur="200" decel="50000" autoRev="1" fill="hold">
                                          <p:stCondLst>
                                            <p:cond delay="600"/>
                                          </p:stCondLst>
                                        </p:cTn>
                                        <p:tgtEl>
                                          <p:spTgt spid="3"/>
                                        </p:tgtEl>
                                        <p:attrNameLst>
                                          <p:attrName>xshear</p:attrName>
                                        </p:attrNameLst>
                                      </p:cBhvr>
                                    </p:anim>
                                    <p:animScale>
                                      <p:cBhvr>
                                        <p:cTn id="9" dur="200" decel="100000" autoRev="1" fill="hold">
                                          <p:stCondLst>
                                            <p:cond delay="600"/>
                                          </p:stCondLst>
                                        </p:cTn>
                                        <p:tgtEl>
                                          <p:spTgt spid="3"/>
                                        </p:tgtEl>
                                      </p:cBhvr>
                                      <p:from x="100000" y="100000"/>
                                      <p:to x="80000" y="100000"/>
                                    </p:animScale>
                                    <p:anim by="(#ppt_h/3+#ppt_w*0.1)" calcmode="lin" valueType="num">
                                      <p:cBhvr additive="sum">
                                        <p:cTn id="10" dur="200" decel="100000" autoRev="1" fill="hold">
                                          <p:stCondLst>
                                            <p:cond delay="600"/>
                                          </p:stCondLst>
                                        </p:cTn>
                                        <p:tgtEl>
                                          <p:spTgt spid="3"/>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8596" y="982629"/>
            <a:ext cx="2890535" cy="523220"/>
          </a:xfrm>
          <a:prstGeom prst="rect">
            <a:avLst/>
          </a:prstGeom>
        </p:spPr>
        <p:txBody>
          <a:bodyPr wrap="none">
            <a:spAutoFit/>
          </a:bodyPr>
          <a:lstStyle/>
          <a:p>
            <a:r>
              <a:rPr lang="en-US" altLang="zh-CN" sz="2800" dirty="0" smtClean="0">
                <a:solidFill>
                  <a:srgbClr val="000000"/>
                </a:solidFill>
                <a:latin typeface="宋体" pitchFamily="2" charset="-122"/>
              </a:rPr>
              <a:t>1</a:t>
            </a:r>
            <a:r>
              <a:rPr lang="zh-CN" altLang="en-US" sz="2800" dirty="0" smtClean="0">
                <a:solidFill>
                  <a:srgbClr val="000000"/>
                </a:solidFill>
                <a:latin typeface="宋体" pitchFamily="2" charset="-122"/>
              </a:rPr>
              <a:t>、三维数据管理</a:t>
            </a:r>
            <a:endParaRPr lang="en-US" altLang="zh-CN" sz="2800" dirty="0" smtClean="0">
              <a:solidFill>
                <a:srgbClr val="000000"/>
              </a:solidFill>
              <a:latin typeface="宋体" pitchFamily="2" charset="-122"/>
            </a:endParaRPr>
          </a:p>
        </p:txBody>
      </p:sp>
      <p:pic>
        <p:nvPicPr>
          <p:cNvPr id="2050" name="Picture 2"/>
          <p:cNvPicPr>
            <a:picLocks noChangeAspect="1" noChangeArrowheads="1"/>
          </p:cNvPicPr>
          <p:nvPr/>
        </p:nvPicPr>
        <p:blipFill>
          <a:blip r:embed="rId2" cstate="print"/>
          <a:srcRect/>
          <a:stretch>
            <a:fillRect/>
          </a:stretch>
        </p:blipFill>
        <p:spPr bwMode="auto">
          <a:xfrm>
            <a:off x="2016090" y="1822428"/>
            <a:ext cx="4571041" cy="4086234"/>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1723986" y="1822428"/>
            <a:ext cx="5772150" cy="4191000"/>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050"/>
                                        </p:tgtEl>
                                        <p:attrNameLst>
                                          <p:attrName>ppt_x</p:attrName>
                                        </p:attrNameLst>
                                      </p:cBhvr>
                                      <p:tavLst>
                                        <p:tav tm="0">
                                          <p:val>
                                            <p:strVal val="ppt_x"/>
                                          </p:val>
                                        </p:tav>
                                        <p:tav tm="100000">
                                          <p:val>
                                            <p:strVal val="ppt_x"/>
                                          </p:val>
                                        </p:tav>
                                      </p:tavLst>
                                    </p:anim>
                                    <p:anim calcmode="lin" valueType="num">
                                      <p:cBhvr additive="base">
                                        <p:cTn id="7" dur="500"/>
                                        <p:tgtEl>
                                          <p:spTgt spid="2050"/>
                                        </p:tgtEl>
                                        <p:attrNameLst>
                                          <p:attrName>ppt_y</p:attrName>
                                        </p:attrNameLst>
                                      </p:cBhvr>
                                      <p:tavLst>
                                        <p:tav tm="0">
                                          <p:val>
                                            <p:strVal val="ppt_y"/>
                                          </p:val>
                                        </p:tav>
                                        <p:tav tm="100000">
                                          <p:val>
                                            <p:strVal val="1+ppt_h/2"/>
                                          </p:val>
                                        </p:tav>
                                      </p:tavLst>
                                    </p:anim>
                                    <p:set>
                                      <p:cBhvr>
                                        <p:cTn id="8" dur="1" fill="hold">
                                          <p:stCondLst>
                                            <p:cond delay="499"/>
                                          </p:stCondLst>
                                        </p:cTn>
                                        <p:tgtEl>
                                          <p:spTgt spid="2050"/>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051"/>
                                        </p:tgtEl>
                                        <p:attrNameLst>
                                          <p:attrName>style.visibility</p:attrName>
                                        </p:attrNameLst>
                                      </p:cBhvr>
                                      <p:to>
                                        <p:strVal val="visible"/>
                                      </p:to>
                                    </p:set>
                                    <p:anim calcmode="lin" valueType="num">
                                      <p:cBhvr additive="base">
                                        <p:cTn id="11" dur="500" fill="hold"/>
                                        <p:tgtEl>
                                          <p:spTgt spid="2051"/>
                                        </p:tgtEl>
                                        <p:attrNameLst>
                                          <p:attrName>ppt_x</p:attrName>
                                        </p:attrNameLst>
                                      </p:cBhvr>
                                      <p:tavLst>
                                        <p:tav tm="0">
                                          <p:val>
                                            <p:strVal val="#ppt_x"/>
                                          </p:val>
                                        </p:tav>
                                        <p:tav tm="100000">
                                          <p:val>
                                            <p:strVal val="#ppt_x"/>
                                          </p:val>
                                        </p:tav>
                                      </p:tavLst>
                                    </p:anim>
                                    <p:anim calcmode="lin" valueType="num">
                                      <p:cBhvr additive="base">
                                        <p:cTn id="12"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8596" y="982629"/>
            <a:ext cx="2890535" cy="523220"/>
          </a:xfrm>
          <a:prstGeom prst="rect">
            <a:avLst/>
          </a:prstGeom>
        </p:spPr>
        <p:txBody>
          <a:bodyPr wrap="none">
            <a:spAutoFit/>
          </a:bodyPr>
          <a:lstStyle/>
          <a:p>
            <a:r>
              <a:rPr lang="en-US" altLang="zh-CN" sz="2800" dirty="0" smtClean="0">
                <a:solidFill>
                  <a:srgbClr val="000000"/>
                </a:solidFill>
                <a:latin typeface="宋体" pitchFamily="2" charset="-122"/>
              </a:rPr>
              <a:t>1</a:t>
            </a:r>
            <a:r>
              <a:rPr lang="zh-CN" altLang="en-US" sz="2800" dirty="0" smtClean="0">
                <a:solidFill>
                  <a:srgbClr val="000000"/>
                </a:solidFill>
                <a:latin typeface="宋体" pitchFamily="2" charset="-122"/>
              </a:rPr>
              <a:t>、三维数据管理</a:t>
            </a:r>
            <a:endParaRPr lang="en-US" altLang="zh-CN" sz="2800" dirty="0" smtClean="0">
              <a:solidFill>
                <a:srgbClr val="000000"/>
              </a:solidFill>
              <a:latin typeface="宋体" pitchFamily="2" charset="-122"/>
            </a:endParaRPr>
          </a:p>
        </p:txBody>
      </p:sp>
      <p:sp>
        <p:nvSpPr>
          <p:cNvPr id="3" name="TextBox 2"/>
          <p:cNvSpPr txBox="1"/>
          <p:nvPr/>
        </p:nvSpPr>
        <p:spPr>
          <a:xfrm>
            <a:off x="701622" y="1493811"/>
            <a:ext cx="7777269" cy="3970318"/>
          </a:xfrm>
          <a:prstGeom prst="rect">
            <a:avLst/>
          </a:prstGeom>
          <a:noFill/>
        </p:spPr>
        <p:txBody>
          <a:bodyPr wrap="square" rtlCol="0">
            <a:spAutoFit/>
          </a:bodyPr>
          <a:lstStyle/>
          <a:p>
            <a:pPr>
              <a:lnSpc>
                <a:spcPct val="150000"/>
              </a:lnSpc>
            </a:pPr>
            <a:r>
              <a:rPr lang="zh-CN" altLang="en-US" dirty="0" smtClean="0">
                <a:solidFill>
                  <a:schemeClr val="tx1"/>
                </a:solidFill>
              </a:rPr>
              <a:t>多面体数据的生成</a:t>
            </a:r>
            <a:endParaRPr lang="en-US" altLang="zh-CN" dirty="0" smtClean="0">
              <a:solidFill>
                <a:schemeClr val="tx1"/>
              </a:solidFill>
            </a:endParaRPr>
          </a:p>
          <a:p>
            <a:pPr>
              <a:lnSpc>
                <a:spcPct val="150000"/>
              </a:lnSpc>
            </a:pPr>
            <a:r>
              <a:rPr lang="zh-CN" altLang="en-US" b="0" dirty="0" smtClean="0">
                <a:solidFill>
                  <a:schemeClr val="tx1"/>
                </a:solidFill>
              </a:rPr>
              <a:t>（</a:t>
            </a:r>
            <a:r>
              <a:rPr lang="en-US" altLang="zh-CN" b="0" dirty="0" smtClean="0">
                <a:solidFill>
                  <a:schemeClr val="tx1"/>
                </a:solidFill>
              </a:rPr>
              <a:t>1</a:t>
            </a:r>
            <a:r>
              <a:rPr lang="zh-CN" altLang="en-US" b="0" dirty="0" smtClean="0">
                <a:solidFill>
                  <a:schemeClr val="tx1"/>
                </a:solidFill>
              </a:rPr>
              <a:t>）创建包含</a:t>
            </a:r>
            <a:r>
              <a:rPr lang="en-US" altLang="zh-CN" b="0" dirty="0" smtClean="0">
                <a:solidFill>
                  <a:schemeClr val="tx1"/>
                </a:solidFill>
              </a:rPr>
              <a:t>Z</a:t>
            </a:r>
            <a:r>
              <a:rPr lang="zh-CN" altLang="en-US" b="0" dirty="0" smtClean="0">
                <a:solidFill>
                  <a:schemeClr val="tx1"/>
                </a:solidFill>
              </a:rPr>
              <a:t>值的多面体要素类</a:t>
            </a:r>
            <a:endParaRPr lang="en-US" altLang="zh-CN" b="0" dirty="0" smtClean="0">
              <a:solidFill>
                <a:schemeClr val="tx1"/>
              </a:solidFill>
            </a:endParaRPr>
          </a:p>
          <a:p>
            <a:pPr>
              <a:lnSpc>
                <a:spcPct val="150000"/>
              </a:lnSpc>
            </a:pPr>
            <a:r>
              <a:rPr lang="zh-CN" altLang="en-US" b="0" dirty="0" smtClean="0">
                <a:solidFill>
                  <a:schemeClr val="tx1"/>
                </a:solidFill>
              </a:rPr>
              <a:t>（</a:t>
            </a:r>
            <a:r>
              <a:rPr lang="en-US" altLang="zh-CN" b="0" dirty="0" smtClean="0">
                <a:solidFill>
                  <a:schemeClr val="tx1"/>
                </a:solidFill>
              </a:rPr>
              <a:t>2</a:t>
            </a:r>
            <a:r>
              <a:rPr lang="zh-CN" altLang="en-US" b="0" dirty="0" smtClean="0">
                <a:solidFill>
                  <a:schemeClr val="tx1"/>
                </a:solidFill>
              </a:rPr>
              <a:t>）通过</a:t>
            </a:r>
            <a:r>
              <a:rPr lang="en-US" altLang="zh-CN" b="0" dirty="0" smtClean="0">
                <a:solidFill>
                  <a:schemeClr val="tx1"/>
                </a:solidFill>
              </a:rPr>
              <a:t>3D</a:t>
            </a:r>
            <a:r>
              <a:rPr lang="zh-CN" altLang="en-US" b="0" dirty="0" smtClean="0">
                <a:solidFill>
                  <a:schemeClr val="tx1"/>
                </a:solidFill>
              </a:rPr>
              <a:t>文件生成多面体要素类</a:t>
            </a:r>
            <a:endParaRPr lang="en-US" altLang="zh-CN" b="0" dirty="0" smtClean="0">
              <a:solidFill>
                <a:schemeClr val="tx1"/>
              </a:solidFill>
            </a:endParaRPr>
          </a:p>
          <a:p>
            <a:pPr>
              <a:lnSpc>
                <a:spcPct val="150000"/>
              </a:lnSpc>
            </a:pPr>
            <a:r>
              <a:rPr lang="zh-CN" altLang="en-US" b="0" dirty="0" smtClean="0">
                <a:solidFill>
                  <a:schemeClr val="tx1"/>
                </a:solidFill>
              </a:rPr>
              <a:t>（</a:t>
            </a:r>
            <a:r>
              <a:rPr lang="en-US" altLang="zh-CN" b="0" dirty="0" smtClean="0">
                <a:solidFill>
                  <a:schemeClr val="tx1"/>
                </a:solidFill>
              </a:rPr>
              <a:t>3</a:t>
            </a:r>
            <a:r>
              <a:rPr lang="zh-CN" altLang="en-US" b="0" dirty="0" smtClean="0">
                <a:solidFill>
                  <a:schemeClr val="tx1"/>
                </a:solidFill>
              </a:rPr>
              <a:t>）面差值为多面体工具</a:t>
            </a:r>
            <a:endParaRPr lang="en-US" altLang="zh-CN" b="0" dirty="0" smtClean="0">
              <a:solidFill>
                <a:schemeClr val="tx1"/>
              </a:solidFill>
            </a:endParaRPr>
          </a:p>
          <a:p>
            <a:pPr>
              <a:lnSpc>
                <a:spcPct val="150000"/>
              </a:lnSpc>
            </a:pPr>
            <a:r>
              <a:rPr lang="zh-CN" altLang="en-US" b="0" dirty="0" smtClean="0">
                <a:solidFill>
                  <a:schemeClr val="tx1"/>
                </a:solidFill>
              </a:rPr>
              <a:t>（</a:t>
            </a:r>
            <a:r>
              <a:rPr lang="en-US" altLang="zh-CN" b="0" dirty="0" smtClean="0">
                <a:solidFill>
                  <a:schemeClr val="tx1"/>
                </a:solidFill>
              </a:rPr>
              <a:t>4</a:t>
            </a:r>
            <a:r>
              <a:rPr lang="zh-CN" altLang="en-US" b="0" dirty="0" smtClean="0">
                <a:solidFill>
                  <a:schemeClr val="tx1"/>
                </a:solidFill>
              </a:rPr>
              <a:t>）天际线、天际线障碍生成多面体</a:t>
            </a:r>
            <a:endParaRPr lang="en-US" altLang="zh-CN" b="0" dirty="0" smtClean="0">
              <a:solidFill>
                <a:schemeClr val="tx1"/>
              </a:solidFill>
            </a:endParaRPr>
          </a:p>
          <a:p>
            <a:pPr>
              <a:lnSpc>
                <a:spcPct val="150000"/>
              </a:lnSpc>
            </a:pPr>
            <a:r>
              <a:rPr lang="en-US" altLang="zh-CN" b="0" dirty="0" smtClean="0">
                <a:solidFill>
                  <a:schemeClr val="tx1"/>
                </a:solidFill>
              </a:rPr>
              <a:t>chp13\create3D\From 3D</a:t>
            </a:r>
          </a:p>
          <a:p>
            <a:pPr>
              <a:lnSpc>
                <a:spcPct val="150000"/>
              </a:lnSpc>
            </a:pPr>
            <a:endParaRPr lang="zh-CN" altLang="en-US" b="0" dirty="0">
              <a:solidFill>
                <a:schemeClr val="tx1"/>
              </a:solidFill>
            </a:endParaRPr>
          </a:p>
        </p:txBody>
      </p:sp>
      <p:pic>
        <p:nvPicPr>
          <p:cNvPr id="3074" name="Picture 2"/>
          <p:cNvPicPr>
            <a:picLocks noChangeAspect="1" noChangeArrowheads="1"/>
          </p:cNvPicPr>
          <p:nvPr/>
        </p:nvPicPr>
        <p:blipFill>
          <a:blip r:embed="rId2" cstate="print"/>
          <a:srcRect/>
          <a:stretch>
            <a:fillRect/>
          </a:stretch>
        </p:blipFill>
        <p:spPr bwMode="auto">
          <a:xfrm>
            <a:off x="5922981" y="946116"/>
            <a:ext cx="2857500" cy="5715000"/>
          </a:xfrm>
          <a:prstGeom prst="rect">
            <a:avLst/>
          </a:prstGeom>
          <a:noFill/>
          <a:ln w="9525">
            <a:noFill/>
            <a:miter lim="800000"/>
            <a:headEnd/>
            <a:tailEnd/>
          </a:ln>
          <a:effectLst/>
        </p:spPr>
      </p:pic>
      <p:sp>
        <p:nvSpPr>
          <p:cNvPr id="5" name="矩形 4"/>
          <p:cNvSpPr/>
          <p:nvPr/>
        </p:nvSpPr>
        <p:spPr>
          <a:xfrm>
            <a:off x="6470676" y="4597416"/>
            <a:ext cx="1497033" cy="2190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58856" y="1128681"/>
            <a:ext cx="7439025" cy="5305425"/>
          </a:xfrm>
          <a:prstGeom prst="rect">
            <a:avLst/>
          </a:prstGeom>
          <a:noFill/>
          <a:ln w="9525">
            <a:noFill/>
            <a:miter lim="800000"/>
            <a:headEnd/>
            <a:tailEnd/>
          </a:ln>
          <a:effectLst/>
        </p:spPr>
      </p:pic>
      <p:sp>
        <p:nvSpPr>
          <p:cNvPr id="3" name="TextBox 2"/>
          <p:cNvSpPr txBox="1"/>
          <p:nvPr/>
        </p:nvSpPr>
        <p:spPr>
          <a:xfrm>
            <a:off x="263466" y="690525"/>
            <a:ext cx="5559535" cy="461665"/>
          </a:xfrm>
          <a:prstGeom prst="rect">
            <a:avLst/>
          </a:prstGeom>
          <a:noFill/>
        </p:spPr>
        <p:txBody>
          <a:bodyPr wrap="none" rtlCol="0">
            <a:spAutoFit/>
          </a:bodyPr>
          <a:lstStyle/>
          <a:p>
            <a:r>
              <a:rPr lang="zh-CN" altLang="en-US" dirty="0" smtClean="0">
                <a:solidFill>
                  <a:srgbClr val="FF0000"/>
                </a:solidFill>
              </a:rPr>
              <a:t>如果要保留纹理，则需输</a:t>
            </a:r>
            <a:r>
              <a:rPr lang="zh-CN" altLang="en-US" dirty="0" smtClean="0">
                <a:solidFill>
                  <a:srgbClr val="FF0000"/>
                </a:solidFill>
              </a:rPr>
              <a:t>出至</a:t>
            </a:r>
            <a:r>
              <a:rPr lang="en-US" altLang="zh-CN" dirty="0" err="1" smtClean="0">
                <a:solidFill>
                  <a:srgbClr val="FF0000"/>
                </a:solidFill>
              </a:rPr>
              <a:t>GeoDB</a:t>
            </a:r>
            <a:r>
              <a:rPr lang="zh-CN" altLang="en-US" dirty="0" smtClean="0">
                <a:solidFill>
                  <a:srgbClr val="FF0000"/>
                </a:solidFill>
              </a:rPr>
              <a:t>下</a:t>
            </a:r>
            <a:endParaRPr lang="zh-CN" altLang="en-US" dirty="0">
              <a:solidFill>
                <a:srgbClr val="FF0000"/>
              </a:solidFill>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9057" y="580986"/>
            <a:ext cx="2890535" cy="523220"/>
          </a:xfrm>
          <a:prstGeom prst="rect">
            <a:avLst/>
          </a:prstGeom>
        </p:spPr>
        <p:txBody>
          <a:bodyPr wrap="none">
            <a:spAutoFit/>
          </a:bodyPr>
          <a:lstStyle/>
          <a:p>
            <a:r>
              <a:rPr lang="en-US" altLang="zh-CN" sz="2800" dirty="0" smtClean="0">
                <a:solidFill>
                  <a:srgbClr val="000000"/>
                </a:solidFill>
                <a:latin typeface="宋体" pitchFamily="2" charset="-122"/>
              </a:rPr>
              <a:t>1</a:t>
            </a:r>
            <a:r>
              <a:rPr lang="zh-CN" altLang="en-US" sz="2800" dirty="0" smtClean="0">
                <a:solidFill>
                  <a:srgbClr val="000000"/>
                </a:solidFill>
                <a:latin typeface="宋体" pitchFamily="2" charset="-122"/>
              </a:rPr>
              <a:t>、三维数据管理</a:t>
            </a:r>
            <a:endParaRPr lang="en-US" altLang="zh-CN" sz="2800" dirty="0" smtClean="0">
              <a:solidFill>
                <a:srgbClr val="000000"/>
              </a:solidFill>
              <a:latin typeface="宋体" pitchFamily="2" charset="-122"/>
            </a:endParaRPr>
          </a:p>
        </p:txBody>
      </p:sp>
      <p:sp>
        <p:nvSpPr>
          <p:cNvPr id="3" name="TextBox 2"/>
          <p:cNvSpPr txBox="1"/>
          <p:nvPr/>
        </p:nvSpPr>
        <p:spPr>
          <a:xfrm>
            <a:off x="701622" y="1493811"/>
            <a:ext cx="7777269" cy="5078313"/>
          </a:xfrm>
          <a:prstGeom prst="rect">
            <a:avLst/>
          </a:prstGeom>
          <a:noFill/>
        </p:spPr>
        <p:txBody>
          <a:bodyPr wrap="square" rtlCol="0">
            <a:spAutoFit/>
          </a:bodyPr>
          <a:lstStyle/>
          <a:p>
            <a:pPr>
              <a:lnSpc>
                <a:spcPct val="150000"/>
              </a:lnSpc>
            </a:pPr>
            <a:r>
              <a:rPr lang="en-US" altLang="zh-CN" dirty="0" smtClean="0">
                <a:solidFill>
                  <a:schemeClr val="tx1"/>
                </a:solidFill>
              </a:rPr>
              <a:t>3D</a:t>
            </a:r>
            <a:r>
              <a:rPr lang="zh-CN" altLang="en-US" dirty="0" smtClean="0">
                <a:solidFill>
                  <a:schemeClr val="tx1"/>
                </a:solidFill>
              </a:rPr>
              <a:t>要素分析</a:t>
            </a:r>
            <a:endParaRPr lang="en-US" altLang="zh-CN" dirty="0" smtClean="0">
              <a:solidFill>
                <a:schemeClr val="tx1"/>
              </a:solidFill>
            </a:endParaRPr>
          </a:p>
          <a:p>
            <a:pPr>
              <a:lnSpc>
                <a:spcPct val="150000"/>
              </a:lnSpc>
              <a:buFont typeface="Wingdings" pitchFamily="2" charset="2"/>
              <a:buChar char="u"/>
            </a:pPr>
            <a:r>
              <a:rPr lang="zh-CN" altLang="en-US" b="0" dirty="0" smtClean="0">
                <a:solidFill>
                  <a:schemeClr val="tx1"/>
                </a:solidFill>
              </a:rPr>
              <a:t> </a:t>
            </a:r>
            <a:r>
              <a:rPr lang="en-US" altLang="zh-CN" b="0" dirty="0" smtClean="0">
                <a:solidFill>
                  <a:schemeClr val="tx1"/>
                </a:solidFill>
              </a:rPr>
              <a:t>3D</a:t>
            </a:r>
            <a:r>
              <a:rPr lang="zh-CN" altLang="en-US" b="0" dirty="0" smtClean="0">
                <a:solidFill>
                  <a:schemeClr val="tx1"/>
                </a:solidFill>
              </a:rPr>
              <a:t>临近</a:t>
            </a:r>
            <a:endParaRPr lang="en-US" altLang="zh-CN" b="0" dirty="0" smtClean="0">
              <a:solidFill>
                <a:schemeClr val="tx1"/>
              </a:solidFill>
            </a:endParaRPr>
          </a:p>
          <a:p>
            <a:pPr>
              <a:lnSpc>
                <a:spcPct val="150000"/>
              </a:lnSpc>
              <a:buFont typeface="Wingdings" pitchFamily="2" charset="2"/>
              <a:buChar char="u"/>
            </a:pPr>
            <a:r>
              <a:rPr lang="zh-CN" altLang="en-US" b="0" dirty="0" smtClean="0">
                <a:solidFill>
                  <a:schemeClr val="tx1"/>
                </a:solidFill>
              </a:rPr>
              <a:t> </a:t>
            </a:r>
            <a:r>
              <a:rPr lang="en-US" altLang="zh-CN" b="0" dirty="0" smtClean="0">
                <a:solidFill>
                  <a:schemeClr val="tx1"/>
                </a:solidFill>
              </a:rPr>
              <a:t>3D</a:t>
            </a:r>
            <a:r>
              <a:rPr lang="zh-CN" altLang="en-US" b="0" dirty="0" smtClean="0">
                <a:solidFill>
                  <a:schemeClr val="tx1"/>
                </a:solidFill>
              </a:rPr>
              <a:t>是否为闭合多面体</a:t>
            </a:r>
            <a:endParaRPr lang="en-US" altLang="zh-CN" b="0" dirty="0" smtClean="0">
              <a:solidFill>
                <a:schemeClr val="tx1"/>
              </a:solidFill>
            </a:endParaRPr>
          </a:p>
          <a:p>
            <a:pPr>
              <a:lnSpc>
                <a:spcPct val="150000"/>
              </a:lnSpc>
              <a:buFont typeface="Wingdings" pitchFamily="2" charset="2"/>
              <a:buChar char="u"/>
            </a:pPr>
            <a:r>
              <a:rPr lang="zh-CN" altLang="en-US" b="0" dirty="0" smtClean="0">
                <a:solidFill>
                  <a:schemeClr val="tx1"/>
                </a:solidFill>
              </a:rPr>
              <a:t> </a:t>
            </a:r>
            <a:r>
              <a:rPr lang="en-US" altLang="zh-CN" b="0" dirty="0" smtClean="0">
                <a:solidFill>
                  <a:schemeClr val="tx1"/>
                </a:solidFill>
              </a:rPr>
              <a:t>3D</a:t>
            </a:r>
            <a:r>
              <a:rPr lang="zh-CN" altLang="en-US" b="0" dirty="0" smtClean="0">
                <a:solidFill>
                  <a:schemeClr val="tx1"/>
                </a:solidFill>
              </a:rPr>
              <a:t>内部</a:t>
            </a:r>
            <a:endParaRPr lang="en-US" altLang="zh-CN" b="0" dirty="0" smtClean="0">
              <a:solidFill>
                <a:schemeClr val="tx1"/>
              </a:solidFill>
            </a:endParaRPr>
          </a:p>
          <a:p>
            <a:pPr>
              <a:lnSpc>
                <a:spcPct val="150000"/>
              </a:lnSpc>
              <a:buFont typeface="Wingdings" pitchFamily="2" charset="2"/>
              <a:buChar char="u"/>
            </a:pPr>
            <a:r>
              <a:rPr lang="zh-CN" altLang="en-US" b="0" dirty="0" smtClean="0">
                <a:solidFill>
                  <a:schemeClr val="tx1"/>
                </a:solidFill>
              </a:rPr>
              <a:t> </a:t>
            </a:r>
            <a:r>
              <a:rPr lang="en-US" altLang="zh-CN" b="0" dirty="0" smtClean="0">
                <a:solidFill>
                  <a:schemeClr val="tx1"/>
                </a:solidFill>
              </a:rPr>
              <a:t>3D</a:t>
            </a:r>
            <a:r>
              <a:rPr lang="zh-CN" altLang="en-US" b="0" dirty="0" smtClean="0">
                <a:solidFill>
                  <a:schemeClr val="tx1"/>
                </a:solidFill>
              </a:rPr>
              <a:t>差异</a:t>
            </a:r>
            <a:endParaRPr lang="en-US" altLang="zh-CN" b="0" dirty="0" smtClean="0">
              <a:solidFill>
                <a:schemeClr val="tx1"/>
              </a:solidFill>
            </a:endParaRPr>
          </a:p>
          <a:p>
            <a:pPr>
              <a:lnSpc>
                <a:spcPct val="150000"/>
              </a:lnSpc>
              <a:buFont typeface="Wingdings" pitchFamily="2" charset="2"/>
              <a:buChar char="u"/>
            </a:pPr>
            <a:r>
              <a:rPr lang="en-US" altLang="zh-CN" b="0" dirty="0" smtClean="0">
                <a:solidFill>
                  <a:schemeClr val="tx1"/>
                </a:solidFill>
              </a:rPr>
              <a:t> 3D</a:t>
            </a:r>
            <a:r>
              <a:rPr lang="zh-CN" altLang="en-US" b="0" dirty="0" smtClean="0">
                <a:solidFill>
                  <a:schemeClr val="tx1"/>
                </a:solidFill>
              </a:rPr>
              <a:t>相交</a:t>
            </a:r>
            <a:endParaRPr lang="en-US" altLang="zh-CN" b="0" dirty="0" smtClean="0">
              <a:solidFill>
                <a:schemeClr val="tx1"/>
              </a:solidFill>
            </a:endParaRPr>
          </a:p>
          <a:p>
            <a:pPr>
              <a:lnSpc>
                <a:spcPct val="150000"/>
              </a:lnSpc>
              <a:buFont typeface="Wingdings" pitchFamily="2" charset="2"/>
              <a:buChar char="u"/>
            </a:pPr>
            <a:r>
              <a:rPr lang="en-US" altLang="zh-CN" b="0" dirty="0" smtClean="0">
                <a:solidFill>
                  <a:schemeClr val="tx1"/>
                </a:solidFill>
              </a:rPr>
              <a:t> 3D</a:t>
            </a:r>
            <a:r>
              <a:rPr lang="zh-CN" altLang="en-US" b="0" dirty="0" smtClean="0">
                <a:solidFill>
                  <a:schemeClr val="tx1"/>
                </a:solidFill>
              </a:rPr>
              <a:t>联合</a:t>
            </a:r>
            <a:endParaRPr lang="en-US" altLang="zh-CN" b="0" dirty="0" smtClean="0">
              <a:solidFill>
                <a:schemeClr val="tx1"/>
              </a:solidFill>
            </a:endParaRPr>
          </a:p>
          <a:p>
            <a:pPr>
              <a:lnSpc>
                <a:spcPct val="150000"/>
              </a:lnSpc>
            </a:pPr>
            <a:r>
              <a:rPr lang="en-US" altLang="zh-CN" b="0" dirty="0" smtClean="0">
                <a:solidFill>
                  <a:schemeClr val="tx1"/>
                </a:solidFill>
              </a:rPr>
              <a:t>---chp13\3D</a:t>
            </a:r>
            <a:r>
              <a:rPr lang="zh-CN" altLang="en-US" b="0" dirty="0" smtClean="0">
                <a:solidFill>
                  <a:schemeClr val="tx1"/>
                </a:solidFill>
              </a:rPr>
              <a:t>要素</a:t>
            </a:r>
            <a:r>
              <a:rPr lang="en-US" altLang="zh-CN" b="0" dirty="0" smtClean="0">
                <a:solidFill>
                  <a:schemeClr val="tx1"/>
                </a:solidFill>
              </a:rPr>
              <a:t>\</a:t>
            </a:r>
          </a:p>
          <a:p>
            <a:pPr>
              <a:lnSpc>
                <a:spcPct val="150000"/>
              </a:lnSpc>
            </a:pPr>
            <a:endParaRPr lang="zh-CN" altLang="en-US" b="0" dirty="0">
              <a:solidFill>
                <a:schemeClr val="tx1"/>
              </a:solidFill>
            </a:endParaRPr>
          </a:p>
        </p:txBody>
      </p:sp>
      <p:pic>
        <p:nvPicPr>
          <p:cNvPr id="5122" name="Picture 2"/>
          <p:cNvPicPr>
            <a:picLocks noChangeAspect="1" noChangeArrowheads="1"/>
          </p:cNvPicPr>
          <p:nvPr/>
        </p:nvPicPr>
        <p:blipFill>
          <a:blip r:embed="rId2" cstate="print"/>
          <a:srcRect/>
          <a:stretch>
            <a:fillRect/>
          </a:stretch>
        </p:blipFill>
        <p:spPr bwMode="auto">
          <a:xfrm>
            <a:off x="4791078" y="1858941"/>
            <a:ext cx="2400300" cy="30480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8000"/>
        </a:solidFill>
        <a:ln w="190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40000"/>
          </a:lnSpc>
          <a:spcBef>
            <a:spcPct val="0"/>
          </a:spcBef>
          <a:spcAft>
            <a:spcPct val="0"/>
          </a:spcAft>
          <a:buClrTx/>
          <a:buSzTx/>
          <a:buFontTx/>
          <a:buNone/>
          <a:tabLst/>
          <a:defRPr kumimoji="0" lang="zh-CN" altLang="en-US" sz="2400" b="1" i="0" u="none" strike="noStrike" cap="none" normalizeH="0" baseline="0" smtClean="0">
            <a:ln>
              <a:noFill/>
            </a:ln>
            <a:solidFill>
              <a:srgbClr val="0000FF"/>
            </a:solidFill>
            <a:effectLst/>
            <a:latin typeface="Arial" charset="0"/>
            <a:ea typeface="华文中宋" pitchFamily="2" charset="-122"/>
          </a:defRPr>
        </a:defPPr>
      </a:lstStyle>
    </a:spDef>
    <a:lnDef>
      <a:spPr bwMode="auto">
        <a:xfrm>
          <a:off x="0" y="0"/>
          <a:ext cx="1" cy="1"/>
        </a:xfrm>
        <a:custGeom>
          <a:avLst/>
          <a:gdLst/>
          <a:ahLst/>
          <a:cxnLst/>
          <a:rect l="0" t="0" r="0" b="0"/>
          <a:pathLst/>
        </a:custGeom>
        <a:solidFill>
          <a:srgbClr val="008000"/>
        </a:solidFill>
        <a:ln w="190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40000"/>
          </a:lnSpc>
          <a:spcBef>
            <a:spcPct val="0"/>
          </a:spcBef>
          <a:spcAft>
            <a:spcPct val="0"/>
          </a:spcAft>
          <a:buClrTx/>
          <a:buSzTx/>
          <a:buFontTx/>
          <a:buNone/>
          <a:tabLst/>
          <a:defRPr kumimoji="0" lang="zh-CN" altLang="en-US" sz="2400" b="1" i="0" u="none" strike="noStrike" cap="none" normalizeH="0" baseline="0" smtClean="0">
            <a:ln>
              <a:noFill/>
            </a:ln>
            <a:solidFill>
              <a:srgbClr val="0000FF"/>
            </a:solidFill>
            <a:effectLst/>
            <a:latin typeface="Arial" charset="0"/>
            <a:ea typeface="华文中宋" pitchFamily="2" charset="-122"/>
          </a:defRPr>
        </a:defPPr>
      </a:lstStyle>
    </a:lnDef>
    <a:txDef>
      <a:spPr bwMode="gray">
        <a:noFill/>
        <a:ln w="9525" algn="ctr">
          <a:noFill/>
          <a:miter lim="800000"/>
          <a:headEnd/>
          <a:tailEnd/>
        </a:ln>
      </a:spPr>
      <a:bodyPr wrap="square">
        <a:spAutoFit/>
      </a:bodyPr>
      <a:lstStyle>
        <a:defPPr algn="l" eaLnBrk="0" hangingPunct="0">
          <a:defRPr dirty="0"/>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8000"/>
        </a:solidFill>
        <a:ln w="190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40000"/>
          </a:lnSpc>
          <a:spcBef>
            <a:spcPct val="0"/>
          </a:spcBef>
          <a:spcAft>
            <a:spcPct val="0"/>
          </a:spcAft>
          <a:buClrTx/>
          <a:buSzTx/>
          <a:buFontTx/>
          <a:buNone/>
          <a:tabLst/>
          <a:defRPr kumimoji="0" lang="zh-CN" altLang="en-US" sz="2400" b="1" i="0" u="none" strike="noStrike" cap="none" normalizeH="0" baseline="0" smtClean="0">
            <a:ln>
              <a:noFill/>
            </a:ln>
            <a:solidFill>
              <a:srgbClr val="0000FF"/>
            </a:solidFill>
            <a:effectLst/>
            <a:latin typeface="Arial" charset="0"/>
            <a:ea typeface="华文中宋" pitchFamily="2" charset="-122"/>
          </a:defRPr>
        </a:defPPr>
      </a:lstStyle>
    </a:spDef>
    <a:lnDef>
      <a:spPr bwMode="auto">
        <a:xfrm>
          <a:off x="0" y="0"/>
          <a:ext cx="1" cy="1"/>
        </a:xfrm>
        <a:custGeom>
          <a:avLst/>
          <a:gdLst/>
          <a:ahLst/>
          <a:cxnLst/>
          <a:rect l="0" t="0" r="0" b="0"/>
          <a:pathLst/>
        </a:custGeom>
        <a:solidFill>
          <a:srgbClr val="008000"/>
        </a:solidFill>
        <a:ln w="190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40000"/>
          </a:lnSpc>
          <a:spcBef>
            <a:spcPct val="0"/>
          </a:spcBef>
          <a:spcAft>
            <a:spcPct val="0"/>
          </a:spcAft>
          <a:buClrTx/>
          <a:buSzTx/>
          <a:buFontTx/>
          <a:buNone/>
          <a:tabLst/>
          <a:defRPr kumimoji="0" lang="zh-CN" altLang="en-US" sz="2400" b="1" i="0" u="none" strike="noStrike" cap="none" normalizeH="0" baseline="0" smtClean="0">
            <a:ln>
              <a:noFill/>
            </a:ln>
            <a:solidFill>
              <a:srgbClr val="0000FF"/>
            </a:solidFill>
            <a:effectLst/>
            <a:latin typeface="Arial" charset="0"/>
            <a:ea typeface="华文中宋"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8000"/>
        </a:solidFill>
        <a:ln w="190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40000"/>
          </a:lnSpc>
          <a:spcBef>
            <a:spcPct val="0"/>
          </a:spcBef>
          <a:spcAft>
            <a:spcPct val="0"/>
          </a:spcAft>
          <a:buClrTx/>
          <a:buSzTx/>
          <a:buFontTx/>
          <a:buNone/>
          <a:tabLst/>
          <a:defRPr kumimoji="0" lang="zh-CN" altLang="en-US" sz="2400" b="1" i="0" u="none" strike="noStrike" cap="none" normalizeH="0" baseline="0" smtClean="0">
            <a:ln>
              <a:noFill/>
            </a:ln>
            <a:solidFill>
              <a:srgbClr val="0000FF"/>
            </a:solidFill>
            <a:effectLst/>
            <a:latin typeface="Arial" charset="0"/>
            <a:ea typeface="华文中宋" pitchFamily="2" charset="-122"/>
          </a:defRPr>
        </a:defPPr>
      </a:lstStyle>
    </a:spDef>
    <a:lnDef>
      <a:spPr bwMode="auto">
        <a:xfrm>
          <a:off x="0" y="0"/>
          <a:ext cx="1" cy="1"/>
        </a:xfrm>
        <a:custGeom>
          <a:avLst/>
          <a:gdLst/>
          <a:ahLst/>
          <a:cxnLst/>
          <a:rect l="0" t="0" r="0" b="0"/>
          <a:pathLst/>
        </a:custGeom>
        <a:solidFill>
          <a:srgbClr val="008000"/>
        </a:solidFill>
        <a:ln w="190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40000"/>
          </a:lnSpc>
          <a:spcBef>
            <a:spcPct val="0"/>
          </a:spcBef>
          <a:spcAft>
            <a:spcPct val="0"/>
          </a:spcAft>
          <a:buClrTx/>
          <a:buSzTx/>
          <a:buFontTx/>
          <a:buNone/>
          <a:tabLst/>
          <a:defRPr kumimoji="0" lang="zh-CN" altLang="en-US" sz="2400" b="1" i="0" u="none" strike="noStrike" cap="none" normalizeH="0" baseline="0" smtClean="0">
            <a:ln>
              <a:noFill/>
            </a:ln>
            <a:solidFill>
              <a:srgbClr val="0000FF"/>
            </a:solidFill>
            <a:effectLst/>
            <a:latin typeface="Arial" charset="0"/>
            <a:ea typeface="华文中宋" pitchFamily="2" charset="-122"/>
          </a:defRPr>
        </a:defPPr>
      </a:lstStyle>
    </a:lnDef>
    <a:txDef>
      <a:spPr bwMode="gray">
        <a:noFill/>
        <a:ln w="9525" algn="ctr">
          <a:noFill/>
          <a:miter lim="800000"/>
          <a:headEnd/>
          <a:tailEnd/>
        </a:ln>
      </a:spPr>
      <a:bodyPr wrap="square">
        <a:spAutoFit/>
      </a:bodyPr>
      <a:lstStyle>
        <a:defPPr algn="l" eaLnBrk="0" hangingPunct="0">
          <a:defRPr dirty="0"/>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19114</TotalTime>
  <Words>2788</Words>
  <Application>Microsoft Office PowerPoint</Application>
  <PresentationFormat>全屏显示(4:3)</PresentationFormat>
  <Paragraphs>256</Paragraphs>
  <Slides>56</Slides>
  <Notes>1</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56</vt:i4>
      </vt:variant>
    </vt:vector>
  </HeadingPairs>
  <TitlesOfParts>
    <vt:vector size="70" baseType="lpstr">
      <vt:lpstr>黑体</vt:lpstr>
      <vt:lpstr>华文行楷</vt:lpstr>
      <vt:lpstr>华文中宋</vt:lpstr>
      <vt:lpstr>隶书</vt:lpstr>
      <vt:lpstr>宋体</vt:lpstr>
      <vt:lpstr>Arial</vt:lpstr>
      <vt:lpstr>Calibri</vt:lpstr>
      <vt:lpstr>Comic Sans MS</vt:lpstr>
      <vt:lpstr>Times New Roman</vt:lpstr>
      <vt:lpstr>Wingdings</vt:lpstr>
      <vt:lpstr>默认设计模板</vt:lpstr>
      <vt:lpstr>自定义设计方案</vt:lpstr>
      <vt:lpstr>Office 主题​​</vt:lpstr>
      <vt:lpstr>1_默认设计模板</vt:lpstr>
      <vt:lpstr>PowerPoint 演示文稿</vt:lpstr>
      <vt:lpstr>三维分析</vt:lpstr>
      <vt:lpstr>主要内容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二、表面分析</vt:lpstr>
      <vt:lpstr>二、表面分析</vt:lpstr>
      <vt:lpstr>二、表面分析</vt:lpstr>
      <vt:lpstr>二、表面分析</vt:lpstr>
      <vt:lpstr>二、表面分析</vt:lpstr>
      <vt:lpstr>二、表面分析</vt:lpstr>
      <vt:lpstr>二、表面分析</vt:lpstr>
      <vt:lpstr>二、表面分析</vt:lpstr>
      <vt:lpstr>二、表面分析</vt:lpstr>
      <vt:lpstr>二、表面分析</vt:lpstr>
      <vt:lpstr>二、表面分析</vt:lpstr>
      <vt:lpstr>二、表面分析</vt:lpstr>
      <vt:lpstr>二、表面分析</vt:lpstr>
      <vt:lpstr>二、表面分析</vt:lpstr>
      <vt:lpstr>二、表面分析</vt:lpstr>
      <vt:lpstr>二、表面分析</vt:lpstr>
      <vt:lpstr>二、表面分析</vt:lpstr>
      <vt:lpstr>二、表面分析</vt:lpstr>
      <vt:lpstr>三、ArcScene三维可视化</vt:lpstr>
      <vt:lpstr>三、ArcScene三维可视化</vt:lpstr>
      <vt:lpstr>三、ArcScene三维可视化</vt:lpstr>
      <vt:lpstr>三、ArcScene三维可视化</vt:lpstr>
      <vt:lpstr>三、ArcScene三维可视化</vt:lpstr>
      <vt:lpstr>三、ArcScene三维可视化</vt:lpstr>
      <vt:lpstr>三、ArcScene三维可视化</vt:lpstr>
      <vt:lpstr>三、ArcScene三维可视化</vt:lpstr>
      <vt:lpstr>三、ArcScene三维可视化</vt:lpstr>
      <vt:lpstr>三、ArcScene三维可视化</vt:lpstr>
      <vt:lpstr>三、ArcScene三维可视化</vt:lpstr>
      <vt:lpstr>三、ArcScene三维可视化</vt:lpstr>
      <vt:lpstr>PowerPoint 演示文稿</vt:lpstr>
      <vt:lpstr>PowerPoint 演示文稿</vt:lpstr>
    </vt:vector>
  </TitlesOfParts>
  <Company>jwc224</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基于高光谱特征的水上油膜提取与分析研究 </dc:title>
  <dc:creator>刘丙新</dc:creator>
  <cp:lastModifiedBy>admin</cp:lastModifiedBy>
  <cp:revision>1793</cp:revision>
  <dcterms:created xsi:type="dcterms:W3CDTF">2008-06-06T07:35:50Z</dcterms:created>
  <dcterms:modified xsi:type="dcterms:W3CDTF">2018-11-27T00:46:19Z</dcterms:modified>
</cp:coreProperties>
</file>